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5.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7.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8.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9.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10.xml" ContentType="application/vnd.openxmlformats-officedocument.theme+xml"/>
  <Override PartName="/ppt/slideLayouts/slideLayout56.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9.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3.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4.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5.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4"/>
    <p:sldMasterId id="2147483648" r:id="rId5"/>
    <p:sldMasterId id="2147483685" r:id="rId6"/>
    <p:sldMasterId id="2147483670" r:id="rId7"/>
    <p:sldMasterId id="2147483698" r:id="rId8"/>
    <p:sldMasterId id="2147483705" r:id="rId9"/>
    <p:sldMasterId id="2147483712" r:id="rId10"/>
    <p:sldMasterId id="2147483719" r:id="rId11"/>
    <p:sldMasterId id="2147483726" r:id="rId12"/>
    <p:sldMasterId id="2147483733" r:id="rId13"/>
    <p:sldMasterId id="2147483739" r:id="rId14"/>
  </p:sldMasterIdLst>
  <p:notesMasterIdLst>
    <p:notesMasterId r:id="rId32"/>
  </p:notesMasterIdLst>
  <p:handoutMasterIdLst>
    <p:handoutMasterId r:id="rId33"/>
  </p:handoutMasterIdLst>
  <p:sldIdLst>
    <p:sldId id="256" r:id="rId15"/>
    <p:sldId id="578" r:id="rId16"/>
    <p:sldId id="571" r:id="rId17"/>
    <p:sldId id="572" r:id="rId18"/>
    <p:sldId id="569" r:id="rId19"/>
    <p:sldId id="576" r:id="rId20"/>
    <p:sldId id="570" r:id="rId21"/>
    <p:sldId id="580" r:id="rId22"/>
    <p:sldId id="579" r:id="rId23"/>
    <p:sldId id="590" r:id="rId24"/>
    <p:sldId id="583" r:id="rId25"/>
    <p:sldId id="586" r:id="rId26"/>
    <p:sldId id="587" r:id="rId27"/>
    <p:sldId id="591" r:id="rId28"/>
    <p:sldId id="588" r:id="rId29"/>
    <p:sldId id="592" r:id="rId30"/>
    <p:sldId id="438" r:id="rId31"/>
  </p:sldIdLst>
  <p:sldSz cx="12192000" cy="6858000"/>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PEAUX Loïc ( FFB DAEFI )" initials="CL(FD)" lastIdx="2" clrIdx="0">
    <p:extLst>
      <p:ext uri="{19B8F6BF-5375-455C-9EA6-DF929625EA0E}">
        <p15:presenceInfo xmlns:p15="http://schemas.microsoft.com/office/powerpoint/2012/main" userId="S-1-5-21-3430405261-3088932079-4204074006-11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27B6D9"/>
    <a:srgbClr val="004996"/>
    <a:srgbClr val="1FA599"/>
    <a:srgbClr val="00904A"/>
    <a:srgbClr val="EB5B4C"/>
    <a:srgbClr val="81B328"/>
    <a:srgbClr val="3F122F"/>
    <a:srgbClr val="9D1918"/>
    <a:srgbClr val="F6C9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30" autoAdjust="0"/>
    <p:restoredTop sz="82674" autoAdjust="0"/>
  </p:normalViewPr>
  <p:slideViewPr>
    <p:cSldViewPr snapToGrid="0">
      <p:cViewPr varScale="1">
        <p:scale>
          <a:sx n="77" d="100"/>
          <a:sy n="77" d="100"/>
        </p:scale>
        <p:origin x="461" y="58"/>
      </p:cViewPr>
      <p:guideLst/>
    </p:cSldViewPr>
  </p:slideViewPr>
  <p:notesTextViewPr>
    <p:cViewPr>
      <p:scale>
        <a:sx n="1" d="1"/>
        <a:sy n="1" d="1"/>
      </p:scale>
      <p:origin x="0" y="0"/>
    </p:cViewPr>
  </p:notesTextViewPr>
  <p:notesViewPr>
    <p:cSldViewPr snapToGrid="0">
      <p:cViewPr varScale="1">
        <p:scale>
          <a:sx n="85" d="100"/>
          <a:sy n="85" d="100"/>
        </p:scale>
        <p:origin x="918"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4.xml"/><Relationship Id="rId26" Type="http://schemas.openxmlformats.org/officeDocument/2006/relationships/slide" Target="slides/slide12.xml"/><Relationship Id="rId21" Type="http://schemas.openxmlformats.org/officeDocument/2006/relationships/slide" Target="slides/slide7.xml"/><Relationship Id="rId34" Type="http://schemas.openxmlformats.org/officeDocument/2006/relationships/commentAuthors" Target="commentAuthors.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viewProps" Target="viewProps.xml"/><Relationship Id="rId10" Type="http://schemas.openxmlformats.org/officeDocument/2006/relationships/slideMaster" Target="slideMasters/slideMaster7.xml"/><Relationship Id="rId19" Type="http://schemas.openxmlformats.org/officeDocument/2006/relationships/slide" Target="slides/slide5.xml"/><Relationship Id="rId31" Type="http://schemas.openxmlformats.org/officeDocument/2006/relationships/slide" Target="slides/slide17.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presProps" Target="presProps.xml"/><Relationship Id="rId8" Type="http://schemas.openxmlformats.org/officeDocument/2006/relationships/slideMaster" Target="slideMasters/slideMaster5.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image" Target="../media/image22.jpeg"/><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QuintonE\Documents\DCP\Graphiques%20pr&#233;visions.xlsx" TargetMode="External"/></Relationships>
</file>

<file path=ppt/charts/_rels/chart10.xml.rels><?xml version="1.0" encoding="UTF-8" standalone="yes"?>
<Relationships xmlns="http://schemas.openxmlformats.org/package/2006/relationships"><Relationship Id="rId3" Type="http://schemas.openxmlformats.org/officeDocument/2006/relationships/image" Target="../media/image22.jpeg"/><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QuintonE\Documents\DCP\Conjoncture%20march&#233;s.xlsx" TargetMode="External"/></Relationships>
</file>

<file path=ppt/charts/_rels/chart2.xml.rels><?xml version="1.0" encoding="UTF-8" standalone="yes"?>
<Relationships xmlns="http://schemas.openxmlformats.org/package/2006/relationships"><Relationship Id="rId3" Type="http://schemas.openxmlformats.org/officeDocument/2006/relationships/image" Target="../media/image22.jpeg"/><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QuintonE\Documents\DCP\Graphiques%20pr&#233;visions.xlsx" TargetMode="External"/></Relationships>
</file>

<file path=ppt/charts/_rels/chart3.xml.rels><?xml version="1.0" encoding="UTF-8" standalone="yes"?>
<Relationships xmlns="http://schemas.openxmlformats.org/package/2006/relationships"><Relationship Id="rId3" Type="http://schemas.openxmlformats.org/officeDocument/2006/relationships/image" Target="../media/image22.jpeg"/><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QuintonE\Documents\DCP\Graphiques%20pr&#233;visions.xlsx" TargetMode="External"/></Relationships>
</file>

<file path=ppt/charts/_rels/chart4.xml.rels><?xml version="1.0" encoding="UTF-8" standalone="yes"?>
<Relationships xmlns="http://schemas.openxmlformats.org/package/2006/relationships"><Relationship Id="rId3" Type="http://schemas.openxmlformats.org/officeDocument/2006/relationships/image" Target="../media/image22.jpeg"/><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QuintonE\Documents\DCP\Production%20et%20emploi.xlsx" TargetMode="External"/></Relationships>
</file>

<file path=ppt/charts/_rels/chart5.xml.rels><?xml version="1.0" encoding="UTF-8" standalone="yes"?>
<Relationships xmlns="http://schemas.openxmlformats.org/package/2006/relationships"><Relationship Id="rId3" Type="http://schemas.openxmlformats.org/officeDocument/2006/relationships/image" Target="../media/image22.jpeg"/><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Users\QuintonE\Documents\DCP\Conjoncture%20entreprises.xlsx" TargetMode="External"/></Relationships>
</file>

<file path=ppt/charts/_rels/chart6.xml.rels><?xml version="1.0" encoding="UTF-8" standalone="yes"?>
<Relationships xmlns="http://schemas.openxmlformats.org/package/2006/relationships"><Relationship Id="rId3" Type="http://schemas.openxmlformats.org/officeDocument/2006/relationships/image" Target="../media/image22.jpeg"/><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C:\Users\QuintonE\Documents\DCP\Conjoncture%20entreprises.xlsx" TargetMode="External"/></Relationships>
</file>

<file path=ppt/charts/_rels/chart7.xml.rels><?xml version="1.0" encoding="UTF-8" standalone="yes"?>
<Relationships xmlns="http://schemas.openxmlformats.org/package/2006/relationships"><Relationship Id="rId3" Type="http://schemas.openxmlformats.org/officeDocument/2006/relationships/image" Target="../media/image22.jpeg"/><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C:\Users\QuintonE\Documents\DCP\Construction%20neuve%20de%20logements%20DRE.xlsx" TargetMode="External"/></Relationships>
</file>

<file path=ppt/charts/_rels/chart8.xml.rels><?xml version="1.0" encoding="UTF-8" standalone="yes"?>
<Relationships xmlns="http://schemas.openxmlformats.org/package/2006/relationships"><Relationship Id="rId3" Type="http://schemas.openxmlformats.org/officeDocument/2006/relationships/image" Target="../media/image22.jpeg"/><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QuintonE\Documents\DCP\Graphiques%20pr&#233;visions.xlsx" TargetMode="External"/></Relationships>
</file>

<file path=ppt/charts/_rels/chart9.xml.rels><?xml version="1.0" encoding="UTF-8" standalone="yes"?>
<Relationships xmlns="http://schemas.openxmlformats.org/package/2006/relationships"><Relationship Id="rId3" Type="http://schemas.openxmlformats.org/officeDocument/2006/relationships/image" Target="../media/image22.jpeg"/><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ChapeauxL\AppData\Local\Microsoft\Windows\INetCache\Content.Outlook\22E24839\2021-10-LA%20model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112498631051725E-2"/>
          <c:y val="5.0926028612620605E-2"/>
          <c:w val="0.81934138309099702"/>
          <c:h val="0.765588527449372"/>
        </c:manualLayout>
      </c:layout>
      <c:barChart>
        <c:barDir val="col"/>
        <c:grouping val="clustered"/>
        <c:varyColors val="0"/>
        <c:ser>
          <c:idx val="0"/>
          <c:order val="0"/>
          <c:tx>
            <c:strRef>
              <c:f>Feuil1!$B$3</c:f>
              <c:strCache>
                <c:ptCount val="1"/>
                <c:pt idx="0">
                  <c:v>Autorisations</c:v>
                </c:pt>
              </c:strCache>
            </c:strRef>
          </c:tx>
          <c:spPr>
            <a:solidFill>
              <a:srgbClr val="0070C0"/>
            </a:solidFill>
            <a:ln>
              <a:solidFill>
                <a:srgbClr val="0070C0"/>
              </a:solidFill>
            </a:ln>
            <a:effectLst/>
          </c:spPr>
          <c:invertIfNegative val="0"/>
          <c:dPt>
            <c:idx val="8"/>
            <c:invertIfNegative val="0"/>
            <c:bubble3D val="0"/>
            <c:spPr>
              <a:solidFill>
                <a:srgbClr val="0070C0"/>
              </a:solidFill>
              <a:ln>
                <a:solidFill>
                  <a:srgbClr val="0070C0"/>
                </a:solidFill>
              </a:ln>
              <a:effectLst/>
            </c:spPr>
            <c:extLst>
              <c:ext xmlns:c16="http://schemas.microsoft.com/office/drawing/2014/chart" uri="{C3380CC4-5D6E-409C-BE32-E72D297353CC}">
                <c16:uniqueId val="{00000001-BA7F-4F45-8900-24DDD1970CB0}"/>
              </c:ext>
            </c:extLst>
          </c:dPt>
          <c:dPt>
            <c:idx val="9"/>
            <c:invertIfNegative val="0"/>
            <c:bubble3D val="0"/>
            <c:spPr>
              <a:solidFill>
                <a:srgbClr val="0070C0"/>
              </a:solidFill>
              <a:ln>
                <a:solidFill>
                  <a:srgbClr val="0070C0"/>
                </a:solidFill>
              </a:ln>
              <a:effectLst/>
            </c:spPr>
            <c:extLst>
              <c:ext xmlns:c16="http://schemas.microsoft.com/office/drawing/2014/chart" uri="{C3380CC4-5D6E-409C-BE32-E72D297353CC}">
                <c16:uniqueId val="{00000003-BA7F-4F45-8900-24DDD1970CB0}"/>
              </c:ext>
            </c:extLst>
          </c:dPt>
          <c:dPt>
            <c:idx val="11"/>
            <c:invertIfNegative val="0"/>
            <c:bubble3D val="0"/>
            <c:spPr>
              <a:solidFill>
                <a:srgbClr val="0070C0"/>
              </a:solidFill>
              <a:ln>
                <a:solidFill>
                  <a:srgbClr val="0070C0"/>
                </a:solidFill>
              </a:ln>
              <a:effectLst/>
            </c:spPr>
            <c:extLst>
              <c:ext xmlns:c16="http://schemas.microsoft.com/office/drawing/2014/chart" uri="{C3380CC4-5D6E-409C-BE32-E72D297353CC}">
                <c16:uniqueId val="{00000005-BA7F-4F45-8900-24DDD1970CB0}"/>
              </c:ext>
            </c:extLst>
          </c:dPt>
          <c:dPt>
            <c:idx val="12"/>
            <c:invertIfNegative val="0"/>
            <c:bubble3D val="0"/>
            <c:spPr>
              <a:solidFill>
                <a:srgbClr val="0070C0"/>
              </a:solidFill>
              <a:ln>
                <a:solidFill>
                  <a:srgbClr val="0070C0"/>
                </a:solidFill>
              </a:ln>
              <a:effectLst/>
            </c:spPr>
            <c:extLst>
              <c:ext xmlns:c16="http://schemas.microsoft.com/office/drawing/2014/chart" uri="{C3380CC4-5D6E-409C-BE32-E72D297353CC}">
                <c16:uniqueId val="{00000007-BA7F-4F45-8900-24DDD1970CB0}"/>
              </c:ext>
            </c:extLst>
          </c:dPt>
          <c:dPt>
            <c:idx val="13"/>
            <c:invertIfNegative val="0"/>
            <c:bubble3D val="0"/>
            <c:spPr>
              <a:pattFill prst="horzBrick">
                <a:fgClr>
                  <a:srgbClr val="0070C0"/>
                </a:fgClr>
                <a:bgClr>
                  <a:schemeClr val="bg1"/>
                </a:bgClr>
              </a:pattFill>
              <a:ln>
                <a:solidFill>
                  <a:srgbClr val="0070C0"/>
                </a:solidFill>
              </a:ln>
              <a:effectLst/>
            </c:spPr>
            <c:extLst>
              <c:ext xmlns:c16="http://schemas.microsoft.com/office/drawing/2014/chart" uri="{C3380CC4-5D6E-409C-BE32-E72D297353CC}">
                <c16:uniqueId val="{00000009-BA7F-4F45-8900-24DDD1970CB0}"/>
              </c:ext>
            </c:extLst>
          </c:dPt>
          <c:cat>
            <c:strRef>
              <c:f>Feuil1!$A$27:$A$40</c:f>
              <c:strCache>
                <c:ptCount val="14"/>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 (e)</c:v>
                </c:pt>
                <c:pt idx="13">
                  <c:v>2022 (p)</c:v>
                </c:pt>
              </c:strCache>
            </c:strRef>
          </c:cat>
          <c:val>
            <c:numRef>
              <c:f>Feuil1!$B$27:$B$40</c:f>
              <c:numCache>
                <c:formatCode>#,##0</c:formatCode>
                <c:ptCount val="14"/>
                <c:pt idx="0">
                  <c:v>381</c:v>
                </c:pt>
                <c:pt idx="1">
                  <c:v>477.2</c:v>
                </c:pt>
                <c:pt idx="2">
                  <c:v>518.5</c:v>
                </c:pt>
                <c:pt idx="3">
                  <c:v>482.8</c:v>
                </c:pt>
                <c:pt idx="4">
                  <c:v>423.7</c:v>
                </c:pt>
                <c:pt idx="5" formatCode="0">
                  <c:v>381.8</c:v>
                </c:pt>
                <c:pt idx="6" formatCode="0">
                  <c:v>405.7</c:v>
                </c:pt>
                <c:pt idx="7" formatCode="0">
                  <c:v>464.8</c:v>
                </c:pt>
                <c:pt idx="8" formatCode="0">
                  <c:v>493.4</c:v>
                </c:pt>
                <c:pt idx="9">
                  <c:v>462</c:v>
                </c:pt>
                <c:pt idx="10">
                  <c:v>450.5</c:v>
                </c:pt>
                <c:pt idx="11">
                  <c:v>393.9</c:v>
                </c:pt>
                <c:pt idx="12">
                  <c:v>472.4</c:v>
                </c:pt>
                <c:pt idx="13">
                  <c:v>435.76499999999999</c:v>
                </c:pt>
              </c:numCache>
            </c:numRef>
          </c:val>
          <c:extLst>
            <c:ext xmlns:c16="http://schemas.microsoft.com/office/drawing/2014/chart" uri="{C3380CC4-5D6E-409C-BE32-E72D297353CC}">
              <c16:uniqueId val="{0000000A-BA7F-4F45-8900-24DDD1970CB0}"/>
            </c:ext>
          </c:extLst>
        </c:ser>
        <c:ser>
          <c:idx val="1"/>
          <c:order val="1"/>
          <c:tx>
            <c:strRef>
              <c:f>Feuil1!$E$3</c:f>
              <c:strCache>
                <c:ptCount val="1"/>
                <c:pt idx="0">
                  <c:v>Mises en chantier</c:v>
                </c:pt>
              </c:strCache>
            </c:strRef>
          </c:tx>
          <c:spPr>
            <a:solidFill>
              <a:srgbClr val="00B050"/>
            </a:solidFill>
            <a:ln>
              <a:solidFill>
                <a:srgbClr val="00B050"/>
              </a:solidFill>
            </a:ln>
            <a:effectLst/>
          </c:spPr>
          <c:invertIfNegative val="0"/>
          <c:dPt>
            <c:idx val="8"/>
            <c:invertIfNegative val="0"/>
            <c:bubble3D val="0"/>
            <c:spPr>
              <a:solidFill>
                <a:srgbClr val="00B050"/>
              </a:solidFill>
              <a:ln>
                <a:solidFill>
                  <a:srgbClr val="00B050"/>
                </a:solidFill>
              </a:ln>
              <a:effectLst/>
            </c:spPr>
            <c:extLst>
              <c:ext xmlns:c16="http://schemas.microsoft.com/office/drawing/2014/chart" uri="{C3380CC4-5D6E-409C-BE32-E72D297353CC}">
                <c16:uniqueId val="{0000000C-BA7F-4F45-8900-24DDD1970CB0}"/>
              </c:ext>
            </c:extLst>
          </c:dPt>
          <c:dPt>
            <c:idx val="9"/>
            <c:invertIfNegative val="0"/>
            <c:bubble3D val="0"/>
            <c:spPr>
              <a:solidFill>
                <a:srgbClr val="00B050"/>
              </a:solidFill>
              <a:ln>
                <a:solidFill>
                  <a:srgbClr val="00B050"/>
                </a:solidFill>
              </a:ln>
              <a:effectLst/>
            </c:spPr>
            <c:extLst>
              <c:ext xmlns:c16="http://schemas.microsoft.com/office/drawing/2014/chart" uri="{C3380CC4-5D6E-409C-BE32-E72D297353CC}">
                <c16:uniqueId val="{0000000E-BA7F-4F45-8900-24DDD1970CB0}"/>
              </c:ext>
            </c:extLst>
          </c:dPt>
          <c:dPt>
            <c:idx val="11"/>
            <c:invertIfNegative val="0"/>
            <c:bubble3D val="0"/>
            <c:spPr>
              <a:solidFill>
                <a:srgbClr val="00B050"/>
              </a:solidFill>
              <a:ln>
                <a:solidFill>
                  <a:srgbClr val="00B050"/>
                </a:solidFill>
              </a:ln>
              <a:effectLst/>
            </c:spPr>
            <c:extLst>
              <c:ext xmlns:c16="http://schemas.microsoft.com/office/drawing/2014/chart" uri="{C3380CC4-5D6E-409C-BE32-E72D297353CC}">
                <c16:uniqueId val="{00000010-BA7F-4F45-8900-24DDD1970CB0}"/>
              </c:ext>
            </c:extLst>
          </c:dPt>
          <c:dPt>
            <c:idx val="12"/>
            <c:invertIfNegative val="0"/>
            <c:bubble3D val="0"/>
            <c:spPr>
              <a:solidFill>
                <a:srgbClr val="00B050"/>
              </a:solidFill>
              <a:ln>
                <a:solidFill>
                  <a:srgbClr val="00B050"/>
                </a:solidFill>
              </a:ln>
              <a:effectLst/>
            </c:spPr>
            <c:extLst>
              <c:ext xmlns:c16="http://schemas.microsoft.com/office/drawing/2014/chart" uri="{C3380CC4-5D6E-409C-BE32-E72D297353CC}">
                <c16:uniqueId val="{00000012-BA7F-4F45-8900-24DDD1970CB0}"/>
              </c:ext>
            </c:extLst>
          </c:dPt>
          <c:dPt>
            <c:idx val="13"/>
            <c:invertIfNegative val="0"/>
            <c:bubble3D val="0"/>
            <c:spPr>
              <a:pattFill prst="horzBrick">
                <a:fgClr>
                  <a:srgbClr val="00B050"/>
                </a:fgClr>
                <a:bgClr>
                  <a:schemeClr val="bg1"/>
                </a:bgClr>
              </a:pattFill>
              <a:ln>
                <a:solidFill>
                  <a:srgbClr val="00B050"/>
                </a:solidFill>
              </a:ln>
              <a:effectLst/>
            </c:spPr>
            <c:extLst>
              <c:ext xmlns:c16="http://schemas.microsoft.com/office/drawing/2014/chart" uri="{C3380CC4-5D6E-409C-BE32-E72D297353CC}">
                <c16:uniqueId val="{00000014-BA7F-4F45-8900-24DDD1970CB0}"/>
              </c:ext>
            </c:extLst>
          </c:dPt>
          <c:cat>
            <c:strRef>
              <c:f>Feuil1!$A$27:$A$40</c:f>
              <c:strCache>
                <c:ptCount val="14"/>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 (e)</c:v>
                </c:pt>
                <c:pt idx="13">
                  <c:v>2022 (p)</c:v>
                </c:pt>
              </c:strCache>
            </c:strRef>
          </c:cat>
          <c:val>
            <c:numRef>
              <c:f>Feuil1!$E$27:$E$40</c:f>
              <c:numCache>
                <c:formatCode>#,##0</c:formatCode>
                <c:ptCount val="14"/>
                <c:pt idx="0">
                  <c:v>345.8</c:v>
                </c:pt>
                <c:pt idx="1">
                  <c:v>413.1</c:v>
                </c:pt>
                <c:pt idx="2">
                  <c:v>430.2</c:v>
                </c:pt>
                <c:pt idx="3">
                  <c:v>382.6</c:v>
                </c:pt>
                <c:pt idx="4">
                  <c:v>358</c:v>
                </c:pt>
                <c:pt idx="5" formatCode="0">
                  <c:v>336.9</c:v>
                </c:pt>
                <c:pt idx="6" formatCode="0">
                  <c:v>342.5</c:v>
                </c:pt>
                <c:pt idx="7" formatCode="0">
                  <c:v>371.7</c:v>
                </c:pt>
                <c:pt idx="8" formatCode="0">
                  <c:v>436.5</c:v>
                </c:pt>
                <c:pt idx="9">
                  <c:v>399</c:v>
                </c:pt>
                <c:pt idx="10">
                  <c:v>386.8</c:v>
                </c:pt>
                <c:pt idx="11">
                  <c:v>350.6</c:v>
                </c:pt>
                <c:pt idx="12">
                  <c:v>390.2</c:v>
                </c:pt>
                <c:pt idx="13">
                  <c:v>398.35199999999998</c:v>
                </c:pt>
              </c:numCache>
            </c:numRef>
          </c:val>
          <c:extLst>
            <c:ext xmlns:c16="http://schemas.microsoft.com/office/drawing/2014/chart" uri="{C3380CC4-5D6E-409C-BE32-E72D297353CC}">
              <c16:uniqueId val="{00000015-BA7F-4F45-8900-24DDD1970CB0}"/>
            </c:ext>
          </c:extLst>
        </c:ser>
        <c:dLbls>
          <c:showLegendKey val="0"/>
          <c:showVal val="0"/>
          <c:showCatName val="0"/>
          <c:showSerName val="0"/>
          <c:showPercent val="0"/>
          <c:showBubbleSize val="0"/>
        </c:dLbls>
        <c:gapWidth val="150"/>
        <c:axId val="86812127"/>
        <c:axId val="86826687"/>
      </c:barChart>
      <c:lineChart>
        <c:grouping val="standard"/>
        <c:varyColors val="0"/>
        <c:ser>
          <c:idx val="2"/>
          <c:order val="2"/>
          <c:tx>
            <c:v>Production</c:v>
          </c:tx>
          <c:spPr>
            <a:ln w="28575" cap="rnd">
              <a:solidFill>
                <a:srgbClr val="C00000"/>
              </a:solidFill>
              <a:round/>
            </a:ln>
            <a:effectLst/>
          </c:spPr>
          <c:marker>
            <c:symbol val="diamond"/>
            <c:size val="5"/>
            <c:spPr>
              <a:solidFill>
                <a:srgbClr val="C00000"/>
              </a:solidFill>
              <a:ln w="9525">
                <a:solidFill>
                  <a:schemeClr val="bg1"/>
                </a:solidFill>
              </a:ln>
              <a:effectLst/>
            </c:spPr>
          </c:marker>
          <c:dPt>
            <c:idx val="12"/>
            <c:marker>
              <c:symbol val="diamond"/>
              <c:size val="5"/>
              <c:spPr>
                <a:solidFill>
                  <a:srgbClr val="C00000"/>
                </a:solidFill>
                <a:ln w="9525">
                  <a:solidFill>
                    <a:schemeClr val="bg1"/>
                  </a:solidFill>
                </a:ln>
                <a:effectLst/>
              </c:spPr>
            </c:marker>
            <c:bubble3D val="0"/>
            <c:spPr>
              <a:ln w="28575" cap="rnd">
                <a:solidFill>
                  <a:srgbClr val="C00000"/>
                </a:solidFill>
                <a:prstDash val="solid"/>
                <a:round/>
              </a:ln>
              <a:effectLst/>
            </c:spPr>
            <c:extLst>
              <c:ext xmlns:c16="http://schemas.microsoft.com/office/drawing/2014/chart" uri="{C3380CC4-5D6E-409C-BE32-E72D297353CC}">
                <c16:uniqueId val="{00000017-BA7F-4F45-8900-24DDD1970CB0}"/>
              </c:ext>
            </c:extLst>
          </c:dPt>
          <c:dPt>
            <c:idx val="13"/>
            <c:marker>
              <c:symbol val="diamond"/>
              <c:size val="5"/>
              <c:spPr>
                <a:solidFill>
                  <a:srgbClr val="C00000"/>
                </a:solidFill>
                <a:ln w="9525">
                  <a:solidFill>
                    <a:schemeClr val="bg1"/>
                  </a:solidFill>
                </a:ln>
                <a:effectLst/>
              </c:spPr>
            </c:marker>
            <c:bubble3D val="0"/>
            <c:spPr>
              <a:ln w="28575" cap="rnd">
                <a:solidFill>
                  <a:srgbClr val="C00000"/>
                </a:solidFill>
                <a:prstDash val="sysDot"/>
                <a:round/>
              </a:ln>
              <a:effectLst/>
            </c:spPr>
            <c:extLst>
              <c:ext xmlns:c16="http://schemas.microsoft.com/office/drawing/2014/chart" uri="{C3380CC4-5D6E-409C-BE32-E72D297353CC}">
                <c16:uniqueId val="{00000019-BA7F-4F45-8900-24DDD1970CB0}"/>
              </c:ext>
            </c:extLst>
          </c:dPt>
          <c:cat>
            <c:strRef>
              <c:f>Feuil1!$A$27:$A$40</c:f>
              <c:strCache>
                <c:ptCount val="14"/>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 (e)</c:v>
                </c:pt>
                <c:pt idx="13">
                  <c:v>2022 (p)</c:v>
                </c:pt>
              </c:strCache>
            </c:strRef>
          </c:cat>
          <c:val>
            <c:numRef>
              <c:f>Feuil1!$K$27:$K$40</c:f>
              <c:numCache>
                <c:formatCode>#,##0</c:formatCode>
                <c:ptCount val="14"/>
                <c:pt idx="0">
                  <c:v>38394.244549370553</c:v>
                </c:pt>
                <c:pt idx="1">
                  <c:v>40786.965662606519</c:v>
                </c:pt>
                <c:pt idx="2">
                  <c:v>45014.10057645537</c:v>
                </c:pt>
                <c:pt idx="3">
                  <c:v>42837.637213123919</c:v>
                </c:pt>
                <c:pt idx="4">
                  <c:v>39302.205411866729</c:v>
                </c:pt>
                <c:pt idx="5">
                  <c:v>35168.83659678101</c:v>
                </c:pt>
                <c:pt idx="6">
                  <c:v>34134.787152840079</c:v>
                </c:pt>
                <c:pt idx="7">
                  <c:v>36189.5478732431</c:v>
                </c:pt>
                <c:pt idx="8">
                  <c:v>41154.754359608494</c:v>
                </c:pt>
                <c:pt idx="9">
                  <c:v>40800.969447070143</c:v>
                </c:pt>
                <c:pt idx="10">
                  <c:v>40252.611953854474</c:v>
                </c:pt>
                <c:pt idx="11">
                  <c:v>30569.60317734698</c:v>
                </c:pt>
                <c:pt idx="12">
                  <c:v>37933.576697942008</c:v>
                </c:pt>
                <c:pt idx="13">
                  <c:v>40688.618582391704</c:v>
                </c:pt>
              </c:numCache>
            </c:numRef>
          </c:val>
          <c:smooth val="0"/>
          <c:extLst>
            <c:ext xmlns:c16="http://schemas.microsoft.com/office/drawing/2014/chart" uri="{C3380CC4-5D6E-409C-BE32-E72D297353CC}">
              <c16:uniqueId val="{0000001A-BA7F-4F45-8900-24DDD1970CB0}"/>
            </c:ext>
          </c:extLst>
        </c:ser>
        <c:dLbls>
          <c:showLegendKey val="0"/>
          <c:showVal val="0"/>
          <c:showCatName val="0"/>
          <c:showSerName val="0"/>
          <c:showPercent val="0"/>
          <c:showBubbleSize val="0"/>
        </c:dLbls>
        <c:marker val="1"/>
        <c:smooth val="0"/>
        <c:axId val="467757903"/>
        <c:axId val="467752079"/>
      </c:lineChart>
      <c:catAx>
        <c:axId val="86812127"/>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26687"/>
        <c:crossesAt val="-80"/>
        <c:auto val="1"/>
        <c:lblAlgn val="ctr"/>
        <c:lblOffset val="100"/>
        <c:noMultiLvlLbl val="0"/>
      </c:catAx>
      <c:valAx>
        <c:axId val="86826687"/>
        <c:scaling>
          <c:orientation val="minMax"/>
          <c:max val="550"/>
          <c:min val="300"/>
        </c:scaling>
        <c:delete val="0"/>
        <c:axPos val="l"/>
        <c:majorGridlines>
          <c:spPr>
            <a:ln w="9525" cap="flat" cmpd="sng" algn="ctr">
              <a:solidFill>
                <a:schemeClr val="tx1"/>
              </a:solidFill>
              <a:prstDash val="sysDot"/>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fr-FR" sz="1200">
                    <a:latin typeface="Arial" panose="020B0604020202020204" pitchFamily="34" charset="0"/>
                    <a:cs typeface="Arial" panose="020B0604020202020204" pitchFamily="34" charset="0"/>
                  </a:rPr>
                  <a:t>En milliers de logements</a:t>
                </a:r>
              </a:p>
            </c:rich>
          </c:tx>
          <c:layout>
            <c:manualLayout>
              <c:xMode val="edge"/>
              <c:yMode val="edge"/>
              <c:x val="1.9999975389693942E-3"/>
              <c:y val="0.24532812197681103"/>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FR"/>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12127"/>
        <c:crosses val="autoZero"/>
        <c:crossBetween val="between"/>
      </c:valAx>
      <c:valAx>
        <c:axId val="467752079"/>
        <c:scaling>
          <c:orientation val="minMax"/>
          <c:max val="46000"/>
          <c:min val="30000"/>
        </c:scaling>
        <c:delete val="0"/>
        <c:axPos val="r"/>
        <c:title>
          <c:tx>
            <c:rich>
              <a:bodyPr rot="-5400000" spcFirstLastPara="1" vertOverflow="ellipsis" vert="horz" wrap="square" anchor="ctr" anchorCtr="1"/>
              <a:lstStyle/>
              <a:p>
                <a:pPr>
                  <a:defRPr sz="1200" b="0" i="0" u="none" strike="noStrike" kern="1200" baseline="0">
                    <a:solidFill>
                      <a:srgbClr val="C00000"/>
                    </a:solidFill>
                    <a:latin typeface="Arial" panose="020B0604020202020204" pitchFamily="34" charset="0"/>
                    <a:ea typeface="+mn-ea"/>
                    <a:cs typeface="Arial" panose="020B0604020202020204" pitchFamily="34" charset="0"/>
                  </a:defRPr>
                </a:pPr>
                <a:r>
                  <a:rPr lang="en-US" sz="1200">
                    <a:solidFill>
                      <a:srgbClr val="C00000"/>
                    </a:solidFill>
                    <a:latin typeface="Arial" panose="020B0604020202020204" pitchFamily="34" charset="0"/>
                    <a:cs typeface="Arial" panose="020B0604020202020204" pitchFamily="34" charset="0"/>
                  </a:rPr>
                  <a:t>En M€ 2020</a:t>
                </a:r>
              </a:p>
            </c:rich>
          </c:tx>
          <c:layout>
            <c:manualLayout>
              <c:xMode val="edge"/>
              <c:yMode val="edge"/>
              <c:x val="0.97396270636254345"/>
              <c:y val="0.32524537458589892"/>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rgbClr val="C00000"/>
                  </a:solidFill>
                  <a:latin typeface="Arial" panose="020B0604020202020204" pitchFamily="34" charset="0"/>
                  <a:ea typeface="+mn-ea"/>
                  <a:cs typeface="Arial" panose="020B0604020202020204" pitchFamily="34" charset="0"/>
                </a:defRPr>
              </a:pPr>
              <a:endParaRPr lang="fr-FR"/>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C00000"/>
                </a:solidFill>
                <a:latin typeface="Arial" panose="020B0604020202020204" pitchFamily="34" charset="0"/>
                <a:ea typeface="+mn-ea"/>
                <a:cs typeface="Arial" panose="020B0604020202020204" pitchFamily="34" charset="0"/>
              </a:defRPr>
            </a:pPr>
            <a:endParaRPr lang="fr-FR"/>
          </a:p>
        </c:txPr>
        <c:crossAx val="467757903"/>
        <c:crosses val="max"/>
        <c:crossBetween val="between"/>
        <c:majorUnit val="3200"/>
      </c:valAx>
      <c:catAx>
        <c:axId val="467757903"/>
        <c:scaling>
          <c:orientation val="minMax"/>
        </c:scaling>
        <c:delete val="1"/>
        <c:axPos val="b"/>
        <c:numFmt formatCode="General" sourceLinked="1"/>
        <c:majorTickMark val="out"/>
        <c:minorTickMark val="none"/>
        <c:tickLblPos val="nextTo"/>
        <c:crossAx val="467752079"/>
        <c:crosses val="autoZero"/>
        <c:auto val="1"/>
        <c:lblAlgn val="ctr"/>
        <c:lblOffset val="100"/>
        <c:noMultiLvlLbl val="0"/>
      </c:catAx>
      <c:spPr>
        <a:blipFill>
          <a:blip xmlns:r="http://schemas.openxmlformats.org/officeDocument/2006/relationships" r:embed="rId3"/>
          <a:tile tx="0" ty="0" sx="100000" sy="100000" flip="none" algn="tl"/>
        </a:blip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rgbClr val="0070C0"/>
                </a:solidFill>
                <a:latin typeface="Arial" panose="020B0604020202020204" pitchFamily="34" charset="0"/>
                <a:ea typeface="+mn-ea"/>
                <a:cs typeface="Arial" panose="020B0604020202020204" pitchFamily="34" charset="0"/>
              </a:defRPr>
            </a:pPr>
            <a:endParaRPr lang="fr-FR"/>
          </a:p>
        </c:txPr>
      </c:legendEntry>
      <c:legendEntry>
        <c:idx val="1"/>
        <c:txPr>
          <a:bodyPr rot="0" spcFirstLastPara="1" vertOverflow="ellipsis" vert="horz" wrap="square" anchor="ctr" anchorCtr="1"/>
          <a:lstStyle/>
          <a:p>
            <a:pPr>
              <a:defRPr sz="14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legendEntry>
      <c:legendEntry>
        <c:idx val="2"/>
        <c:txPr>
          <a:bodyPr rot="0" spcFirstLastPara="1" vertOverflow="ellipsis" vert="horz" wrap="square" anchor="ctr" anchorCtr="1"/>
          <a:lstStyle/>
          <a:p>
            <a:pPr>
              <a:defRPr sz="1400" b="0" i="0" u="none" strike="noStrike" kern="1200" baseline="0">
                <a:solidFill>
                  <a:srgbClr val="C00000"/>
                </a:solidFill>
                <a:latin typeface="Arial" panose="020B0604020202020204" pitchFamily="34" charset="0"/>
                <a:ea typeface="+mn-ea"/>
                <a:cs typeface="Arial" panose="020B0604020202020204" pitchFamily="34" charset="0"/>
              </a:defRPr>
            </a:pPr>
            <a:endParaRPr lang="fr-FR"/>
          </a:p>
        </c:txPr>
      </c:legendEntry>
      <c:layout>
        <c:manualLayout>
          <c:xMode val="edge"/>
          <c:yMode val="edge"/>
          <c:x val="7.7452734881786431E-2"/>
          <c:y val="0.9249433379651073"/>
          <c:w val="0.7904244785588862"/>
          <c:h val="6.6914620966496835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9525" cap="flat" cmpd="sng" algn="ctr">
      <a:noFill/>
      <a:round/>
    </a:ln>
    <a:effectLst/>
  </c:spPr>
  <c:txPr>
    <a:bodyPr/>
    <a:lstStyle/>
    <a:p>
      <a:pPr>
        <a:defRPr/>
      </a:pPr>
      <a:endParaRPr lang="fr-FR"/>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107477718444155E-2"/>
          <c:y val="5.0925925925925923E-2"/>
          <c:w val="0.86057728394919941"/>
          <c:h val="0.77026030569708204"/>
        </c:manualLayout>
      </c:layout>
      <c:barChart>
        <c:barDir val="col"/>
        <c:grouping val="clustered"/>
        <c:varyColors val="0"/>
        <c:ser>
          <c:idx val="2"/>
          <c:order val="0"/>
          <c:tx>
            <c:v>Prévisions budgétaires</c:v>
          </c:tx>
          <c:spPr>
            <a:solidFill>
              <a:srgbClr val="0070C0"/>
            </a:solidFill>
            <a:ln>
              <a:noFill/>
            </a:ln>
            <a:effectLst/>
          </c:spPr>
          <c:invertIfNegative val="0"/>
          <c:cat>
            <c:numRef>
              <c:f>'Dépenses locales en bâtiment '!$A$4:$A$16</c:f>
              <c:numCache>
                <c:formatCode>General</c:formatCode>
                <c:ptCount val="13"/>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numCache>
            </c:numRef>
          </c:cat>
          <c:val>
            <c:numRef>
              <c:f>'Dépenses locales en bâtiment '!$C$4:$C$16</c:f>
              <c:numCache>
                <c:formatCode>General</c:formatCode>
                <c:ptCount val="13"/>
                <c:pt idx="0">
                  <c:v>29.8</c:v>
                </c:pt>
                <c:pt idx="1">
                  <c:v>31.2</c:v>
                </c:pt>
                <c:pt idx="2">
                  <c:v>32.5</c:v>
                </c:pt>
                <c:pt idx="3">
                  <c:v>33.5</c:v>
                </c:pt>
                <c:pt idx="4">
                  <c:v>33.9</c:v>
                </c:pt>
                <c:pt idx="5">
                  <c:v>30.3</c:v>
                </c:pt>
                <c:pt idx="6">
                  <c:v>27.8</c:v>
                </c:pt>
                <c:pt idx="7">
                  <c:v>28.4</c:v>
                </c:pt>
                <c:pt idx="8">
                  <c:v>30.5</c:v>
                </c:pt>
                <c:pt idx="9">
                  <c:v>32.799999999999997</c:v>
                </c:pt>
                <c:pt idx="10" formatCode="0.0">
                  <c:v>35.9</c:v>
                </c:pt>
                <c:pt idx="11" formatCode="0.0">
                  <c:v>33.6</c:v>
                </c:pt>
                <c:pt idx="12" formatCode="0.0">
                  <c:v>35.6</c:v>
                </c:pt>
              </c:numCache>
            </c:numRef>
          </c:val>
          <c:extLst>
            <c:ext xmlns:c16="http://schemas.microsoft.com/office/drawing/2014/chart" uri="{C3380CC4-5D6E-409C-BE32-E72D297353CC}">
              <c16:uniqueId val="{00000000-ABD6-4F35-BBF3-01D51DD9C4BC}"/>
            </c:ext>
          </c:extLst>
        </c:ser>
        <c:dLbls>
          <c:showLegendKey val="0"/>
          <c:showVal val="0"/>
          <c:showCatName val="0"/>
          <c:showSerName val="0"/>
          <c:showPercent val="0"/>
          <c:showBubbleSize val="0"/>
        </c:dLbls>
        <c:gapWidth val="150"/>
        <c:axId val="86812127"/>
        <c:axId val="86826687"/>
      </c:barChart>
      <c:lineChart>
        <c:grouping val="standard"/>
        <c:varyColors val="0"/>
        <c:ser>
          <c:idx val="0"/>
          <c:order val="1"/>
          <c:tx>
            <c:strRef>
              <c:f>'Dépenses locales en bâtiment '!$D$2</c:f>
              <c:strCache>
                <c:ptCount val="1"/>
                <c:pt idx="0">
                  <c:v>Taux de réalisation</c:v>
                </c:pt>
              </c:strCache>
            </c:strRef>
          </c:tx>
          <c:spPr>
            <a:ln w="28575" cap="rnd">
              <a:solidFill>
                <a:srgbClr val="FF0000"/>
              </a:solidFill>
              <a:round/>
            </a:ln>
            <a:effectLst/>
          </c:spPr>
          <c:marker>
            <c:symbol val="none"/>
          </c:marker>
          <c:cat>
            <c:numRef>
              <c:f>'Dépenses locales en bâtiment '!$A$4:$A$16</c:f>
              <c:numCache>
                <c:formatCode>General</c:formatCode>
                <c:ptCount val="13"/>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numCache>
            </c:numRef>
          </c:cat>
          <c:val>
            <c:numRef>
              <c:f>'Dépenses locales en bâtiment '!$D$4:$D$15</c:f>
              <c:numCache>
                <c:formatCode>0.0%</c:formatCode>
                <c:ptCount val="12"/>
                <c:pt idx="0">
                  <c:v>0.69399999999999995</c:v>
                </c:pt>
                <c:pt idx="1">
                  <c:v>0.63500000000000001</c:v>
                </c:pt>
                <c:pt idx="2">
                  <c:v>0.61699999999999999</c:v>
                </c:pt>
                <c:pt idx="3">
                  <c:v>0.622</c:v>
                </c:pt>
                <c:pt idx="4">
                  <c:v>0.65400000000000003</c:v>
                </c:pt>
                <c:pt idx="5">
                  <c:v>0.67</c:v>
                </c:pt>
                <c:pt idx="6">
                  <c:v>0.65</c:v>
                </c:pt>
                <c:pt idx="7">
                  <c:v>0.58899999999999997</c:v>
                </c:pt>
                <c:pt idx="8">
                  <c:v>0.58499999999999996</c:v>
                </c:pt>
                <c:pt idx="9">
                  <c:v>0.57199999999999995</c:v>
                </c:pt>
                <c:pt idx="10">
                  <c:v>0.58399999999999996</c:v>
                </c:pt>
                <c:pt idx="11">
                  <c:v>0.54500000000000004</c:v>
                </c:pt>
              </c:numCache>
            </c:numRef>
          </c:val>
          <c:smooth val="1"/>
          <c:extLst>
            <c:ext xmlns:c16="http://schemas.microsoft.com/office/drawing/2014/chart" uri="{C3380CC4-5D6E-409C-BE32-E72D297353CC}">
              <c16:uniqueId val="{00000001-ABD6-4F35-BBF3-01D51DD9C4BC}"/>
            </c:ext>
          </c:extLst>
        </c:ser>
        <c:dLbls>
          <c:showLegendKey val="0"/>
          <c:showVal val="0"/>
          <c:showCatName val="0"/>
          <c:showSerName val="0"/>
          <c:showPercent val="0"/>
          <c:showBubbleSize val="0"/>
        </c:dLbls>
        <c:marker val="1"/>
        <c:smooth val="0"/>
        <c:axId val="921994847"/>
        <c:axId val="921993599"/>
      </c:lineChart>
      <c:catAx>
        <c:axId val="86812127"/>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26687"/>
        <c:crossesAt val="-80"/>
        <c:auto val="1"/>
        <c:lblAlgn val="ctr"/>
        <c:lblOffset val="100"/>
        <c:noMultiLvlLbl val="0"/>
      </c:catAx>
      <c:valAx>
        <c:axId val="86826687"/>
        <c:scaling>
          <c:orientation val="minMax"/>
          <c:max val="37"/>
          <c:min val="27"/>
        </c:scaling>
        <c:delete val="0"/>
        <c:axPos val="l"/>
        <c:majorGridlines>
          <c:spPr>
            <a:ln w="9525" cap="flat" cmpd="sng" algn="ctr">
              <a:solidFill>
                <a:schemeClr val="tx1"/>
              </a:solidFill>
              <a:prstDash val="sysDot"/>
              <a:round/>
            </a:ln>
            <a:effectLst/>
          </c:spPr>
        </c:majorGridlines>
        <c:title>
          <c:tx>
            <c:rich>
              <a:bodyPr rot="-5400000" spcFirstLastPara="1" vertOverflow="ellipsis" vert="horz" wrap="square" anchor="ctr" anchorCtr="1"/>
              <a:lstStyle/>
              <a:p>
                <a:pPr>
                  <a:defRPr sz="1200" b="0" i="0" u="none" strike="noStrike" kern="1200" baseline="0">
                    <a:solidFill>
                      <a:srgbClr val="0070C0"/>
                    </a:solidFill>
                    <a:latin typeface="+mn-lt"/>
                    <a:ea typeface="+mn-ea"/>
                    <a:cs typeface="+mn-cs"/>
                  </a:defRPr>
                </a:pPr>
                <a:r>
                  <a:rPr lang="fr-FR" sz="1200" b="0">
                    <a:solidFill>
                      <a:srgbClr val="0070C0"/>
                    </a:solidFill>
                    <a:latin typeface="Arial" panose="020B0604020202020204" pitchFamily="34" charset="0"/>
                    <a:cs typeface="Arial" panose="020B0604020202020204" pitchFamily="34" charset="0"/>
                  </a:rPr>
                  <a:t>En milliards d'euros</a:t>
                </a:r>
              </a:p>
            </c:rich>
          </c:tx>
          <c:layout>
            <c:manualLayout>
              <c:xMode val="edge"/>
              <c:yMode val="edge"/>
              <c:x val="4.1666273585389364E-3"/>
              <c:y val="0.27006249635113611"/>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rgbClr val="0070C0"/>
                  </a:solidFill>
                  <a:latin typeface="+mn-lt"/>
                  <a:ea typeface="+mn-ea"/>
                  <a:cs typeface="+mn-cs"/>
                </a:defRPr>
              </a:pPr>
              <a:endParaRPr lang="fr-FR"/>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70C0"/>
                </a:solidFill>
                <a:latin typeface="Arial" panose="020B0604020202020204" pitchFamily="34" charset="0"/>
                <a:ea typeface="+mn-ea"/>
                <a:cs typeface="Arial" panose="020B0604020202020204" pitchFamily="34" charset="0"/>
              </a:defRPr>
            </a:pPr>
            <a:endParaRPr lang="fr-FR"/>
          </a:p>
        </c:txPr>
        <c:crossAx val="86812127"/>
        <c:crosses val="autoZero"/>
        <c:crossBetween val="between"/>
        <c:majorUnit val="1"/>
      </c:valAx>
      <c:valAx>
        <c:axId val="921993599"/>
        <c:scaling>
          <c:orientation val="minMax"/>
          <c:max val="0.70000000000000007"/>
          <c:min val="0.5"/>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FF0000"/>
                </a:solidFill>
                <a:latin typeface="Arial" panose="020B0604020202020204" pitchFamily="34" charset="0"/>
                <a:ea typeface="+mn-ea"/>
                <a:cs typeface="Arial" panose="020B0604020202020204" pitchFamily="34" charset="0"/>
              </a:defRPr>
            </a:pPr>
            <a:endParaRPr lang="fr-FR"/>
          </a:p>
        </c:txPr>
        <c:crossAx val="921994847"/>
        <c:crosses val="max"/>
        <c:crossBetween val="between"/>
        <c:majorUnit val="2.0000000000000004E-2"/>
      </c:valAx>
      <c:catAx>
        <c:axId val="921994847"/>
        <c:scaling>
          <c:orientation val="minMax"/>
        </c:scaling>
        <c:delete val="1"/>
        <c:axPos val="b"/>
        <c:numFmt formatCode="General" sourceLinked="1"/>
        <c:majorTickMark val="out"/>
        <c:minorTickMark val="none"/>
        <c:tickLblPos val="nextTo"/>
        <c:crossAx val="921993599"/>
        <c:crosses val="autoZero"/>
        <c:auto val="1"/>
        <c:lblAlgn val="ctr"/>
        <c:lblOffset val="100"/>
        <c:noMultiLvlLbl val="0"/>
      </c:catAx>
      <c:spPr>
        <a:blipFill>
          <a:blip xmlns:r="http://schemas.openxmlformats.org/officeDocument/2006/relationships" r:embed="rId3"/>
          <a:tile tx="0" ty="0" sx="100000" sy="100000" flip="none" algn="tl"/>
        </a:blipFill>
        <a:ln>
          <a:noFill/>
        </a:ln>
        <a:effectLst/>
      </c:spPr>
    </c:plotArea>
    <c:legend>
      <c:legendPos val="b"/>
      <c:legendEntry>
        <c:idx val="0"/>
        <c:txPr>
          <a:bodyPr rot="0" spcFirstLastPara="1" vertOverflow="ellipsis" vert="horz" wrap="square" anchor="ctr" anchorCtr="1"/>
          <a:lstStyle/>
          <a:p>
            <a:pPr>
              <a:defRPr sz="1200" b="0" i="0" u="none" strike="noStrike" kern="1200" baseline="0">
                <a:solidFill>
                  <a:srgbClr val="0070C0"/>
                </a:solidFill>
                <a:latin typeface="Arial" panose="020B0604020202020204" pitchFamily="34" charset="0"/>
                <a:ea typeface="+mn-ea"/>
                <a:cs typeface="Arial" panose="020B0604020202020204" pitchFamily="34" charset="0"/>
              </a:defRPr>
            </a:pPr>
            <a:endParaRPr lang="fr-FR"/>
          </a:p>
        </c:txPr>
      </c:legendEntry>
      <c:legendEntry>
        <c:idx val="1"/>
        <c:txPr>
          <a:bodyPr rot="0" spcFirstLastPara="1" vertOverflow="ellipsis" vert="horz" wrap="square" anchor="ctr" anchorCtr="1"/>
          <a:lstStyle/>
          <a:p>
            <a:pPr>
              <a:defRPr sz="1200" b="0" i="0" u="none" strike="noStrike" kern="1200" baseline="0">
                <a:solidFill>
                  <a:srgbClr val="FF0000"/>
                </a:solidFill>
                <a:latin typeface="Arial" panose="020B0604020202020204" pitchFamily="34" charset="0"/>
                <a:ea typeface="+mn-ea"/>
                <a:cs typeface="Arial" panose="020B0604020202020204" pitchFamily="34" charset="0"/>
              </a:defRPr>
            </a:pPr>
            <a:endParaRPr lang="fr-FR"/>
          </a:p>
        </c:txPr>
      </c:legendEntry>
      <c:layout>
        <c:manualLayout>
          <c:xMode val="edge"/>
          <c:yMode val="edge"/>
          <c:x val="7.2166236054672608E-2"/>
          <c:y val="0.90724903504708965"/>
          <c:w val="0.84316744072915428"/>
          <c:h val="7.3971591786320831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9525" cap="flat" cmpd="sng" algn="ctr">
      <a:noFill/>
      <a:round/>
    </a:ln>
    <a:effectLst/>
  </c:spPr>
  <c:txPr>
    <a:bodyPr/>
    <a:lstStyle/>
    <a:p>
      <a:pPr>
        <a:defRPr/>
      </a:pPr>
      <a:endParaRPr lang="fr-FR"/>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714538087114724E-2"/>
          <c:y val="6.2690751891307711E-2"/>
          <c:w val="0.82386988449152854"/>
          <c:h val="0.73508917919350991"/>
        </c:manualLayout>
      </c:layout>
      <c:barChart>
        <c:barDir val="col"/>
        <c:grouping val="clustered"/>
        <c:varyColors val="0"/>
        <c:ser>
          <c:idx val="0"/>
          <c:order val="0"/>
          <c:tx>
            <c:strRef>
              <c:f>Feuil1!$N$3</c:f>
              <c:strCache>
                <c:ptCount val="1"/>
                <c:pt idx="0">
                  <c:v>Surfaces autorisées</c:v>
                </c:pt>
              </c:strCache>
            </c:strRef>
          </c:tx>
          <c:spPr>
            <a:solidFill>
              <a:srgbClr val="0070C0"/>
            </a:solidFill>
            <a:ln>
              <a:noFill/>
            </a:ln>
            <a:effectLst/>
          </c:spPr>
          <c:invertIfNegative val="0"/>
          <c:dPt>
            <c:idx val="8"/>
            <c:invertIfNegative val="0"/>
            <c:bubble3D val="0"/>
            <c:spPr>
              <a:solidFill>
                <a:srgbClr val="0070C0"/>
              </a:solidFill>
              <a:ln>
                <a:solidFill>
                  <a:srgbClr val="0070C0"/>
                </a:solidFill>
              </a:ln>
              <a:effectLst/>
            </c:spPr>
            <c:extLst>
              <c:ext xmlns:c16="http://schemas.microsoft.com/office/drawing/2014/chart" uri="{C3380CC4-5D6E-409C-BE32-E72D297353CC}">
                <c16:uniqueId val="{00000001-6A5F-49D4-9E0E-643605AAE4B3}"/>
              </c:ext>
            </c:extLst>
          </c:dPt>
          <c:dPt>
            <c:idx val="9"/>
            <c:invertIfNegative val="0"/>
            <c:bubble3D val="0"/>
            <c:spPr>
              <a:solidFill>
                <a:srgbClr val="0070C0"/>
              </a:solidFill>
              <a:ln>
                <a:solidFill>
                  <a:srgbClr val="0070C0"/>
                </a:solidFill>
              </a:ln>
              <a:effectLst/>
            </c:spPr>
            <c:extLst>
              <c:ext xmlns:c16="http://schemas.microsoft.com/office/drawing/2014/chart" uri="{C3380CC4-5D6E-409C-BE32-E72D297353CC}">
                <c16:uniqueId val="{00000003-6A5F-49D4-9E0E-643605AAE4B3}"/>
              </c:ext>
            </c:extLst>
          </c:dPt>
          <c:dPt>
            <c:idx val="11"/>
            <c:invertIfNegative val="0"/>
            <c:bubble3D val="0"/>
            <c:spPr>
              <a:solidFill>
                <a:srgbClr val="0070C0"/>
              </a:solidFill>
              <a:ln>
                <a:solidFill>
                  <a:srgbClr val="0070C0"/>
                </a:solidFill>
              </a:ln>
              <a:effectLst/>
            </c:spPr>
            <c:extLst>
              <c:ext xmlns:c16="http://schemas.microsoft.com/office/drawing/2014/chart" uri="{C3380CC4-5D6E-409C-BE32-E72D297353CC}">
                <c16:uniqueId val="{00000005-6A5F-49D4-9E0E-643605AAE4B3}"/>
              </c:ext>
            </c:extLst>
          </c:dPt>
          <c:dPt>
            <c:idx val="12"/>
            <c:invertIfNegative val="0"/>
            <c:bubble3D val="0"/>
            <c:spPr>
              <a:solidFill>
                <a:srgbClr val="0070C0"/>
              </a:solidFill>
              <a:ln>
                <a:solidFill>
                  <a:srgbClr val="0070C0"/>
                </a:solidFill>
              </a:ln>
              <a:effectLst/>
            </c:spPr>
            <c:extLst>
              <c:ext xmlns:c16="http://schemas.microsoft.com/office/drawing/2014/chart" uri="{C3380CC4-5D6E-409C-BE32-E72D297353CC}">
                <c16:uniqueId val="{00000007-6A5F-49D4-9E0E-643605AAE4B3}"/>
              </c:ext>
            </c:extLst>
          </c:dPt>
          <c:dPt>
            <c:idx val="13"/>
            <c:invertIfNegative val="0"/>
            <c:bubble3D val="0"/>
            <c:spPr>
              <a:pattFill prst="horzBrick">
                <a:fgClr>
                  <a:srgbClr val="0070C0"/>
                </a:fgClr>
                <a:bgClr>
                  <a:schemeClr val="bg1"/>
                </a:bgClr>
              </a:pattFill>
              <a:ln>
                <a:solidFill>
                  <a:srgbClr val="0070C0"/>
                </a:solidFill>
              </a:ln>
              <a:effectLst/>
            </c:spPr>
            <c:extLst>
              <c:ext xmlns:c16="http://schemas.microsoft.com/office/drawing/2014/chart" uri="{C3380CC4-5D6E-409C-BE32-E72D297353CC}">
                <c16:uniqueId val="{00000009-6A5F-49D4-9E0E-643605AAE4B3}"/>
              </c:ext>
            </c:extLst>
          </c:dPt>
          <c:cat>
            <c:strRef>
              <c:f>Feuil1!$A$27:$A$40</c:f>
              <c:strCache>
                <c:ptCount val="14"/>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 (e)</c:v>
                </c:pt>
                <c:pt idx="13">
                  <c:v>2022 (p)</c:v>
                </c:pt>
              </c:strCache>
            </c:strRef>
          </c:cat>
          <c:val>
            <c:numRef>
              <c:f>Feuil1!$N$27:$N$40</c:f>
              <c:numCache>
                <c:formatCode>0.0</c:formatCode>
                <c:ptCount val="14"/>
                <c:pt idx="0">
                  <c:v>44.600718999999998</c:v>
                </c:pt>
                <c:pt idx="1">
                  <c:v>43.229391999999997</c:v>
                </c:pt>
                <c:pt idx="2">
                  <c:v>45.452779</c:v>
                </c:pt>
                <c:pt idx="3">
                  <c:v>44.159529999999997</c:v>
                </c:pt>
                <c:pt idx="4">
                  <c:v>41.297669999999997</c:v>
                </c:pt>
                <c:pt idx="5">
                  <c:v>36.175584000000001</c:v>
                </c:pt>
                <c:pt idx="6">
                  <c:v>35.626849999999997</c:v>
                </c:pt>
                <c:pt idx="7">
                  <c:v>37.850192999999997</c:v>
                </c:pt>
                <c:pt idx="8">
                  <c:v>40.554893</c:v>
                </c:pt>
                <c:pt idx="9">
                  <c:v>39.224395000000001</c:v>
                </c:pt>
                <c:pt idx="10">
                  <c:v>42.103982999999999</c:v>
                </c:pt>
                <c:pt idx="11">
                  <c:v>33.999664000000003</c:v>
                </c:pt>
                <c:pt idx="12">
                  <c:v>38.408000000000001</c:v>
                </c:pt>
                <c:pt idx="13">
                  <c:v>39.427</c:v>
                </c:pt>
              </c:numCache>
            </c:numRef>
          </c:val>
          <c:extLst>
            <c:ext xmlns:c16="http://schemas.microsoft.com/office/drawing/2014/chart" uri="{C3380CC4-5D6E-409C-BE32-E72D297353CC}">
              <c16:uniqueId val="{0000000A-6A5F-49D4-9E0E-643605AAE4B3}"/>
            </c:ext>
          </c:extLst>
        </c:ser>
        <c:ser>
          <c:idx val="1"/>
          <c:order val="1"/>
          <c:tx>
            <c:strRef>
              <c:f>Feuil1!$O$3</c:f>
              <c:strCache>
                <c:ptCount val="1"/>
                <c:pt idx="0">
                  <c:v>Surfaces commencées</c:v>
                </c:pt>
              </c:strCache>
            </c:strRef>
          </c:tx>
          <c:spPr>
            <a:solidFill>
              <a:srgbClr val="00B050"/>
            </a:solidFill>
            <a:ln>
              <a:noFill/>
            </a:ln>
            <a:effectLst/>
          </c:spPr>
          <c:invertIfNegative val="0"/>
          <c:dPt>
            <c:idx val="8"/>
            <c:invertIfNegative val="0"/>
            <c:bubble3D val="0"/>
            <c:spPr>
              <a:solidFill>
                <a:srgbClr val="00B050"/>
              </a:solidFill>
              <a:ln>
                <a:solidFill>
                  <a:srgbClr val="00B050"/>
                </a:solidFill>
              </a:ln>
              <a:effectLst/>
            </c:spPr>
            <c:extLst>
              <c:ext xmlns:c16="http://schemas.microsoft.com/office/drawing/2014/chart" uri="{C3380CC4-5D6E-409C-BE32-E72D297353CC}">
                <c16:uniqueId val="{0000000C-6A5F-49D4-9E0E-643605AAE4B3}"/>
              </c:ext>
            </c:extLst>
          </c:dPt>
          <c:dPt>
            <c:idx val="9"/>
            <c:invertIfNegative val="0"/>
            <c:bubble3D val="0"/>
            <c:spPr>
              <a:solidFill>
                <a:srgbClr val="00B050"/>
              </a:solidFill>
              <a:ln>
                <a:solidFill>
                  <a:srgbClr val="0070C0"/>
                </a:solidFill>
              </a:ln>
              <a:effectLst/>
            </c:spPr>
            <c:extLst>
              <c:ext xmlns:c16="http://schemas.microsoft.com/office/drawing/2014/chart" uri="{C3380CC4-5D6E-409C-BE32-E72D297353CC}">
                <c16:uniqueId val="{0000000E-6A5F-49D4-9E0E-643605AAE4B3}"/>
              </c:ext>
            </c:extLst>
          </c:dPt>
          <c:dPt>
            <c:idx val="11"/>
            <c:invertIfNegative val="0"/>
            <c:bubble3D val="0"/>
            <c:spPr>
              <a:solidFill>
                <a:srgbClr val="00B050"/>
              </a:solidFill>
              <a:ln>
                <a:solidFill>
                  <a:srgbClr val="00B050"/>
                </a:solidFill>
              </a:ln>
              <a:effectLst/>
            </c:spPr>
            <c:extLst>
              <c:ext xmlns:c16="http://schemas.microsoft.com/office/drawing/2014/chart" uri="{C3380CC4-5D6E-409C-BE32-E72D297353CC}">
                <c16:uniqueId val="{00000010-6A5F-49D4-9E0E-643605AAE4B3}"/>
              </c:ext>
            </c:extLst>
          </c:dPt>
          <c:dPt>
            <c:idx val="12"/>
            <c:invertIfNegative val="0"/>
            <c:bubble3D val="0"/>
            <c:spPr>
              <a:solidFill>
                <a:srgbClr val="00B050"/>
              </a:solidFill>
              <a:ln>
                <a:solidFill>
                  <a:srgbClr val="00B050"/>
                </a:solidFill>
              </a:ln>
              <a:effectLst/>
            </c:spPr>
            <c:extLst>
              <c:ext xmlns:c16="http://schemas.microsoft.com/office/drawing/2014/chart" uri="{C3380CC4-5D6E-409C-BE32-E72D297353CC}">
                <c16:uniqueId val="{00000012-6A5F-49D4-9E0E-643605AAE4B3}"/>
              </c:ext>
            </c:extLst>
          </c:dPt>
          <c:dPt>
            <c:idx val="13"/>
            <c:invertIfNegative val="0"/>
            <c:bubble3D val="0"/>
            <c:spPr>
              <a:pattFill prst="horzBrick">
                <a:fgClr>
                  <a:srgbClr val="00B050"/>
                </a:fgClr>
                <a:bgClr>
                  <a:schemeClr val="bg1"/>
                </a:bgClr>
              </a:pattFill>
              <a:ln>
                <a:solidFill>
                  <a:srgbClr val="00B050"/>
                </a:solidFill>
              </a:ln>
              <a:effectLst/>
            </c:spPr>
            <c:extLst>
              <c:ext xmlns:c16="http://schemas.microsoft.com/office/drawing/2014/chart" uri="{C3380CC4-5D6E-409C-BE32-E72D297353CC}">
                <c16:uniqueId val="{00000014-6A5F-49D4-9E0E-643605AAE4B3}"/>
              </c:ext>
            </c:extLst>
          </c:dPt>
          <c:cat>
            <c:strRef>
              <c:f>Feuil1!$A$27:$A$40</c:f>
              <c:strCache>
                <c:ptCount val="14"/>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 (e)</c:v>
                </c:pt>
                <c:pt idx="13">
                  <c:v>2022 (p)</c:v>
                </c:pt>
              </c:strCache>
            </c:strRef>
          </c:cat>
          <c:val>
            <c:numRef>
              <c:f>Feuil1!$O$27:$O$40</c:f>
              <c:numCache>
                <c:formatCode>0.0</c:formatCode>
                <c:ptCount val="14"/>
                <c:pt idx="0">
                  <c:v>34.951624000000002</c:v>
                </c:pt>
                <c:pt idx="1">
                  <c:v>28.843229000000001</c:v>
                </c:pt>
                <c:pt idx="2">
                  <c:v>32.426250000000003</c:v>
                </c:pt>
                <c:pt idx="3">
                  <c:v>27.316306000000001</c:v>
                </c:pt>
                <c:pt idx="4">
                  <c:v>27.752282000000001</c:v>
                </c:pt>
                <c:pt idx="5">
                  <c:v>25.305441999999999</c:v>
                </c:pt>
                <c:pt idx="6">
                  <c:v>23.185853000000002</c:v>
                </c:pt>
                <c:pt idx="7">
                  <c:v>24.546802</c:v>
                </c:pt>
                <c:pt idx="8">
                  <c:v>25.971661999999998</c:v>
                </c:pt>
                <c:pt idx="9">
                  <c:v>26.519964999999999</c:v>
                </c:pt>
                <c:pt idx="10">
                  <c:v>28.435115</c:v>
                </c:pt>
                <c:pt idx="11">
                  <c:v>23.81035</c:v>
                </c:pt>
                <c:pt idx="12">
                  <c:v>25.135999999999999</c:v>
                </c:pt>
                <c:pt idx="13">
                  <c:v>25.079000000000001</c:v>
                </c:pt>
              </c:numCache>
            </c:numRef>
          </c:val>
          <c:extLst>
            <c:ext xmlns:c16="http://schemas.microsoft.com/office/drawing/2014/chart" uri="{C3380CC4-5D6E-409C-BE32-E72D297353CC}">
              <c16:uniqueId val="{00000015-6A5F-49D4-9E0E-643605AAE4B3}"/>
            </c:ext>
          </c:extLst>
        </c:ser>
        <c:dLbls>
          <c:showLegendKey val="0"/>
          <c:showVal val="0"/>
          <c:showCatName val="0"/>
          <c:showSerName val="0"/>
          <c:showPercent val="0"/>
          <c:showBubbleSize val="0"/>
        </c:dLbls>
        <c:gapWidth val="150"/>
        <c:axId val="86812127"/>
        <c:axId val="86826687"/>
      </c:barChart>
      <c:lineChart>
        <c:grouping val="standard"/>
        <c:varyColors val="0"/>
        <c:ser>
          <c:idx val="2"/>
          <c:order val="2"/>
          <c:tx>
            <c:v>Production</c:v>
          </c:tx>
          <c:spPr>
            <a:ln w="28575" cap="rnd">
              <a:solidFill>
                <a:srgbClr val="C00000"/>
              </a:solidFill>
              <a:round/>
            </a:ln>
            <a:effectLst/>
          </c:spPr>
          <c:marker>
            <c:symbol val="diamond"/>
            <c:size val="5"/>
            <c:spPr>
              <a:solidFill>
                <a:srgbClr val="C00000"/>
              </a:solidFill>
              <a:ln w="9525">
                <a:solidFill>
                  <a:schemeClr val="bg1"/>
                </a:solidFill>
              </a:ln>
              <a:effectLst/>
            </c:spPr>
          </c:marker>
          <c:dPt>
            <c:idx val="12"/>
            <c:marker>
              <c:symbol val="diamond"/>
              <c:size val="5"/>
              <c:spPr>
                <a:solidFill>
                  <a:srgbClr val="C00000"/>
                </a:solidFill>
                <a:ln w="9525">
                  <a:solidFill>
                    <a:schemeClr val="bg1"/>
                  </a:solidFill>
                </a:ln>
                <a:effectLst/>
              </c:spPr>
            </c:marker>
            <c:bubble3D val="0"/>
            <c:spPr>
              <a:ln w="28575" cap="rnd">
                <a:solidFill>
                  <a:srgbClr val="C00000"/>
                </a:solidFill>
                <a:prstDash val="solid"/>
                <a:round/>
              </a:ln>
              <a:effectLst/>
            </c:spPr>
            <c:extLst>
              <c:ext xmlns:c16="http://schemas.microsoft.com/office/drawing/2014/chart" uri="{C3380CC4-5D6E-409C-BE32-E72D297353CC}">
                <c16:uniqueId val="{00000017-6A5F-49D4-9E0E-643605AAE4B3}"/>
              </c:ext>
            </c:extLst>
          </c:dPt>
          <c:dPt>
            <c:idx val="13"/>
            <c:marker>
              <c:symbol val="diamond"/>
              <c:size val="5"/>
              <c:spPr>
                <a:solidFill>
                  <a:srgbClr val="C00000"/>
                </a:solidFill>
                <a:ln w="9525">
                  <a:solidFill>
                    <a:schemeClr val="bg1"/>
                  </a:solidFill>
                </a:ln>
                <a:effectLst/>
              </c:spPr>
            </c:marker>
            <c:bubble3D val="0"/>
            <c:spPr>
              <a:ln w="28575" cap="rnd">
                <a:solidFill>
                  <a:srgbClr val="C00000"/>
                </a:solidFill>
                <a:prstDash val="sysDot"/>
                <a:round/>
              </a:ln>
              <a:effectLst/>
            </c:spPr>
            <c:extLst>
              <c:ext xmlns:c16="http://schemas.microsoft.com/office/drawing/2014/chart" uri="{C3380CC4-5D6E-409C-BE32-E72D297353CC}">
                <c16:uniqueId val="{00000019-6A5F-49D4-9E0E-643605AAE4B3}"/>
              </c:ext>
            </c:extLst>
          </c:dPt>
          <c:cat>
            <c:strRef>
              <c:f>Feuil1!$A$27:$A$40</c:f>
              <c:strCache>
                <c:ptCount val="14"/>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 (e)</c:v>
                </c:pt>
                <c:pt idx="13">
                  <c:v>2022 (p)</c:v>
                </c:pt>
              </c:strCache>
            </c:strRef>
          </c:cat>
          <c:val>
            <c:numRef>
              <c:f>Feuil1!$Q$27:$Q$40</c:f>
              <c:numCache>
                <c:formatCode>#,##0</c:formatCode>
                <c:ptCount val="14"/>
                <c:pt idx="0">
                  <c:v>28960.081151848823</c:v>
                </c:pt>
                <c:pt idx="1">
                  <c:v>27717.751361879116</c:v>
                </c:pt>
                <c:pt idx="2">
                  <c:v>32362.174795818832</c:v>
                </c:pt>
                <c:pt idx="3">
                  <c:v>32880.316508304102</c:v>
                </c:pt>
                <c:pt idx="4">
                  <c:v>31026.820996765789</c:v>
                </c:pt>
                <c:pt idx="5">
                  <c:v>29353.247075454859</c:v>
                </c:pt>
                <c:pt idx="6">
                  <c:v>25914.444557106621</c:v>
                </c:pt>
                <c:pt idx="7">
                  <c:v>25467.36714439826</c:v>
                </c:pt>
                <c:pt idx="8">
                  <c:v>26285.319041693823</c:v>
                </c:pt>
                <c:pt idx="9">
                  <c:v>28052.540577910051</c:v>
                </c:pt>
                <c:pt idx="10">
                  <c:v>29836.296257795293</c:v>
                </c:pt>
                <c:pt idx="11">
                  <c:v>23089.388460624083</c:v>
                </c:pt>
                <c:pt idx="12">
                  <c:v>26704.26515847183</c:v>
                </c:pt>
                <c:pt idx="13">
                  <c:v>27950.277530680334</c:v>
                </c:pt>
              </c:numCache>
            </c:numRef>
          </c:val>
          <c:smooth val="0"/>
          <c:extLst>
            <c:ext xmlns:c16="http://schemas.microsoft.com/office/drawing/2014/chart" uri="{C3380CC4-5D6E-409C-BE32-E72D297353CC}">
              <c16:uniqueId val="{0000001A-6A5F-49D4-9E0E-643605AAE4B3}"/>
            </c:ext>
          </c:extLst>
        </c:ser>
        <c:dLbls>
          <c:showLegendKey val="0"/>
          <c:showVal val="0"/>
          <c:showCatName val="0"/>
          <c:showSerName val="0"/>
          <c:showPercent val="0"/>
          <c:showBubbleSize val="0"/>
        </c:dLbls>
        <c:marker val="1"/>
        <c:smooth val="0"/>
        <c:axId val="252295887"/>
        <c:axId val="252295471"/>
      </c:lineChart>
      <c:catAx>
        <c:axId val="86812127"/>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26687"/>
        <c:crossesAt val="-80"/>
        <c:auto val="1"/>
        <c:lblAlgn val="ctr"/>
        <c:lblOffset val="100"/>
        <c:noMultiLvlLbl val="0"/>
      </c:catAx>
      <c:valAx>
        <c:axId val="86826687"/>
        <c:scaling>
          <c:orientation val="minMax"/>
          <c:max val="50"/>
          <c:min val="20"/>
        </c:scaling>
        <c:delete val="0"/>
        <c:axPos val="l"/>
        <c:majorGridlines>
          <c:spPr>
            <a:ln w="9525" cap="flat" cmpd="sng" algn="ctr">
              <a:solidFill>
                <a:schemeClr val="tx1"/>
              </a:solidFill>
              <a:prstDash val="sysDot"/>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fr-FR" sz="1200">
                    <a:latin typeface="Arial" panose="020B0604020202020204" pitchFamily="34" charset="0"/>
                    <a:cs typeface="Arial" panose="020B0604020202020204" pitchFamily="34" charset="0"/>
                  </a:rPr>
                  <a:t>En millions de m² de surface de plancher</a:t>
                </a:r>
              </a:p>
            </c:rich>
          </c:tx>
          <c:layout>
            <c:manualLayout>
              <c:xMode val="edge"/>
              <c:yMode val="edge"/>
              <c:x val="3.1059674486584475E-3"/>
              <c:y val="8.207677165354331E-2"/>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FR"/>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12127"/>
        <c:crosses val="autoZero"/>
        <c:crossBetween val="between"/>
        <c:majorUnit val="5"/>
      </c:valAx>
      <c:valAx>
        <c:axId val="252295471"/>
        <c:scaling>
          <c:orientation val="minMax"/>
          <c:max val="34000"/>
          <c:min val="22000"/>
        </c:scaling>
        <c:delete val="0"/>
        <c:axPos val="r"/>
        <c:title>
          <c:tx>
            <c:rich>
              <a:bodyPr rot="-5400000" spcFirstLastPara="1" vertOverflow="ellipsis" vert="horz" wrap="square" anchor="ctr" anchorCtr="1"/>
              <a:lstStyle/>
              <a:p>
                <a:pPr>
                  <a:defRPr sz="1200" b="0" i="0" u="none" strike="noStrike" kern="1200" baseline="0">
                    <a:solidFill>
                      <a:srgbClr val="C00000"/>
                    </a:solidFill>
                    <a:latin typeface="+mn-lt"/>
                    <a:ea typeface="+mn-ea"/>
                    <a:cs typeface="+mn-cs"/>
                  </a:defRPr>
                </a:pPr>
                <a:r>
                  <a:rPr lang="fr-FR" sz="1200">
                    <a:solidFill>
                      <a:srgbClr val="C00000"/>
                    </a:solidFill>
                    <a:latin typeface="Arial" panose="020B0604020202020204" pitchFamily="34" charset="0"/>
                    <a:cs typeface="Arial" panose="020B0604020202020204" pitchFamily="34" charset="0"/>
                  </a:rPr>
                  <a:t>En M€ 2020</a:t>
                </a:r>
              </a:p>
            </c:rich>
          </c:tx>
          <c:layout>
            <c:manualLayout>
              <c:xMode val="edge"/>
              <c:yMode val="edge"/>
              <c:x val="0.97448044567623582"/>
              <c:y val="0.32092673266592714"/>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rgbClr val="C00000"/>
                  </a:solidFill>
                  <a:latin typeface="+mn-lt"/>
                  <a:ea typeface="+mn-ea"/>
                  <a:cs typeface="+mn-cs"/>
                </a:defRPr>
              </a:pPr>
              <a:endParaRPr lang="fr-FR"/>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C00000"/>
                </a:solidFill>
                <a:latin typeface="Arial" panose="020B0604020202020204" pitchFamily="34" charset="0"/>
                <a:ea typeface="+mn-ea"/>
                <a:cs typeface="Arial" panose="020B0604020202020204" pitchFamily="34" charset="0"/>
              </a:defRPr>
            </a:pPr>
            <a:endParaRPr lang="fr-FR"/>
          </a:p>
        </c:txPr>
        <c:crossAx val="252295887"/>
        <c:crosses val="max"/>
        <c:crossBetween val="between"/>
        <c:majorUnit val="2000"/>
      </c:valAx>
      <c:catAx>
        <c:axId val="252295887"/>
        <c:scaling>
          <c:orientation val="minMax"/>
        </c:scaling>
        <c:delete val="1"/>
        <c:axPos val="b"/>
        <c:numFmt formatCode="General" sourceLinked="1"/>
        <c:majorTickMark val="out"/>
        <c:minorTickMark val="none"/>
        <c:tickLblPos val="nextTo"/>
        <c:crossAx val="252295471"/>
        <c:crosses val="autoZero"/>
        <c:auto val="1"/>
        <c:lblAlgn val="ctr"/>
        <c:lblOffset val="100"/>
        <c:noMultiLvlLbl val="0"/>
      </c:catAx>
      <c:spPr>
        <a:blipFill>
          <a:blip xmlns:r="http://schemas.openxmlformats.org/officeDocument/2006/relationships" r:embed="rId3"/>
          <a:tile tx="0" ty="0" sx="100000" sy="100000" flip="none" algn="tl"/>
        </a:blip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rgbClr val="0070C0"/>
                </a:solidFill>
                <a:latin typeface="Arial" panose="020B0604020202020204" pitchFamily="34" charset="0"/>
                <a:ea typeface="+mn-ea"/>
                <a:cs typeface="Arial" panose="020B0604020202020204" pitchFamily="34" charset="0"/>
              </a:defRPr>
            </a:pPr>
            <a:endParaRPr lang="fr-FR"/>
          </a:p>
        </c:txPr>
      </c:legendEntry>
      <c:legendEntry>
        <c:idx val="1"/>
        <c:txPr>
          <a:bodyPr rot="0" spcFirstLastPara="1" vertOverflow="ellipsis" vert="horz" wrap="square" anchor="ctr" anchorCtr="1"/>
          <a:lstStyle/>
          <a:p>
            <a:pPr>
              <a:defRPr sz="14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legendEntry>
      <c:legendEntry>
        <c:idx val="2"/>
        <c:txPr>
          <a:bodyPr rot="0" spcFirstLastPara="1" vertOverflow="ellipsis" vert="horz" wrap="square" anchor="ctr" anchorCtr="1"/>
          <a:lstStyle/>
          <a:p>
            <a:pPr>
              <a:defRPr sz="1400" b="0" i="0" u="none" strike="noStrike" kern="1200" baseline="0">
                <a:solidFill>
                  <a:srgbClr val="C00000"/>
                </a:solidFill>
                <a:latin typeface="Arial" panose="020B0604020202020204" pitchFamily="34" charset="0"/>
                <a:ea typeface="+mn-ea"/>
                <a:cs typeface="Arial" panose="020B0604020202020204" pitchFamily="34" charset="0"/>
              </a:defRPr>
            </a:pPr>
            <a:endParaRPr lang="fr-FR"/>
          </a:p>
        </c:txPr>
      </c:legendEntry>
      <c:layout>
        <c:manualLayout>
          <c:xMode val="edge"/>
          <c:yMode val="edge"/>
          <c:x val="7.2766419893658882E-2"/>
          <c:y val="0.91430147936053452"/>
          <c:w val="0.82081400227973467"/>
          <c:h val="6.6914620966496835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9525" cap="flat" cmpd="sng" algn="ctr">
      <a:noFill/>
      <a:round/>
    </a:ln>
    <a:effectLst/>
  </c:spPr>
  <c:txPr>
    <a:bodyPr/>
    <a:lstStyle/>
    <a:p>
      <a:pPr>
        <a:defRPr/>
      </a:pPr>
      <a:endParaRPr lang="fr-FR"/>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289052966710864E-2"/>
          <c:y val="5.0926028612620605E-2"/>
          <c:w val="0.8772903478789813"/>
          <c:h val="0.8211795584375482"/>
        </c:manualLayout>
      </c:layout>
      <c:lineChart>
        <c:grouping val="standard"/>
        <c:varyColors val="0"/>
        <c:ser>
          <c:idx val="0"/>
          <c:order val="0"/>
          <c:spPr>
            <a:ln w="28575" cap="rnd">
              <a:solidFill>
                <a:srgbClr val="C00000"/>
              </a:solidFill>
              <a:round/>
            </a:ln>
            <a:effectLst/>
          </c:spPr>
          <c:marker>
            <c:symbol val="diamond"/>
            <c:size val="5"/>
            <c:spPr>
              <a:solidFill>
                <a:srgbClr val="C00000"/>
              </a:solidFill>
              <a:ln w="9525">
                <a:solidFill>
                  <a:schemeClr val="bg1"/>
                </a:solidFill>
              </a:ln>
              <a:effectLst/>
            </c:spPr>
          </c:marker>
          <c:dPt>
            <c:idx val="12"/>
            <c:marker>
              <c:symbol val="diamond"/>
              <c:size val="5"/>
              <c:spPr>
                <a:solidFill>
                  <a:srgbClr val="C00000"/>
                </a:solidFill>
                <a:ln w="9525">
                  <a:solidFill>
                    <a:schemeClr val="bg1"/>
                  </a:solidFill>
                </a:ln>
                <a:effectLst/>
              </c:spPr>
            </c:marker>
            <c:bubble3D val="0"/>
            <c:spPr>
              <a:ln w="28575" cap="rnd">
                <a:solidFill>
                  <a:srgbClr val="C00000"/>
                </a:solidFill>
                <a:prstDash val="solid"/>
                <a:round/>
              </a:ln>
              <a:effectLst/>
            </c:spPr>
            <c:extLst>
              <c:ext xmlns:c16="http://schemas.microsoft.com/office/drawing/2014/chart" uri="{C3380CC4-5D6E-409C-BE32-E72D297353CC}">
                <c16:uniqueId val="{00000001-5B97-4C0C-B0FB-878686DDCD7E}"/>
              </c:ext>
            </c:extLst>
          </c:dPt>
          <c:dPt>
            <c:idx val="13"/>
            <c:marker>
              <c:symbol val="diamond"/>
              <c:size val="5"/>
              <c:spPr>
                <a:solidFill>
                  <a:srgbClr val="C00000"/>
                </a:solidFill>
                <a:ln w="9525">
                  <a:solidFill>
                    <a:schemeClr val="bg1"/>
                  </a:solidFill>
                </a:ln>
                <a:effectLst/>
              </c:spPr>
            </c:marker>
            <c:bubble3D val="0"/>
            <c:spPr>
              <a:ln w="28575" cap="rnd">
                <a:solidFill>
                  <a:srgbClr val="C00000"/>
                </a:solidFill>
                <a:prstDash val="sysDot"/>
                <a:round/>
              </a:ln>
              <a:effectLst/>
            </c:spPr>
            <c:extLst>
              <c:ext xmlns:c16="http://schemas.microsoft.com/office/drawing/2014/chart" uri="{C3380CC4-5D6E-409C-BE32-E72D297353CC}">
                <c16:uniqueId val="{00000003-5B97-4C0C-B0FB-878686DDCD7E}"/>
              </c:ext>
            </c:extLst>
          </c:dPt>
          <c:cat>
            <c:strRef>
              <c:f>Feuil1!$A$27:$A$40</c:f>
              <c:strCache>
                <c:ptCount val="14"/>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 (e)</c:v>
                </c:pt>
                <c:pt idx="13">
                  <c:v>2022 (p)</c:v>
                </c:pt>
              </c:strCache>
            </c:strRef>
          </c:cat>
          <c:val>
            <c:numRef>
              <c:f>Feuil1!$S$27:$S$40</c:f>
              <c:numCache>
                <c:formatCode>#,##0</c:formatCode>
                <c:ptCount val="14"/>
                <c:pt idx="0">
                  <c:v>80445.381073487835</c:v>
                </c:pt>
                <c:pt idx="1">
                  <c:v>78845.035829006723</c:v>
                </c:pt>
                <c:pt idx="2">
                  <c:v>79602.488081628209</c:v>
                </c:pt>
                <c:pt idx="3">
                  <c:v>79109.685492638891</c:v>
                </c:pt>
                <c:pt idx="4">
                  <c:v>77942.256965662469</c:v>
                </c:pt>
                <c:pt idx="5">
                  <c:v>77123.859468404524</c:v>
                </c:pt>
                <c:pt idx="6">
                  <c:v>77258.268435249003</c:v>
                </c:pt>
                <c:pt idx="7">
                  <c:v>77792.497552283283</c:v>
                </c:pt>
                <c:pt idx="8">
                  <c:v>79355.989069084608</c:v>
                </c:pt>
                <c:pt idx="9">
                  <c:v>79514.701047222785</c:v>
                </c:pt>
                <c:pt idx="10">
                  <c:v>79753.245150364441</c:v>
                </c:pt>
                <c:pt idx="11">
                  <c:v>73213.479048034569</c:v>
                </c:pt>
                <c:pt idx="12">
                  <c:v>77700.296604528572</c:v>
                </c:pt>
                <c:pt idx="13">
                  <c:v>79787.495002049516</c:v>
                </c:pt>
              </c:numCache>
            </c:numRef>
          </c:val>
          <c:smooth val="0"/>
          <c:extLst>
            <c:ext xmlns:c16="http://schemas.microsoft.com/office/drawing/2014/chart" uri="{C3380CC4-5D6E-409C-BE32-E72D297353CC}">
              <c16:uniqueId val="{00000004-5B97-4C0C-B0FB-878686DDCD7E}"/>
            </c:ext>
          </c:extLst>
        </c:ser>
        <c:dLbls>
          <c:showLegendKey val="0"/>
          <c:showVal val="0"/>
          <c:showCatName val="0"/>
          <c:showSerName val="0"/>
          <c:showPercent val="0"/>
          <c:showBubbleSize val="0"/>
        </c:dLbls>
        <c:marker val="1"/>
        <c:smooth val="0"/>
        <c:axId val="86812127"/>
        <c:axId val="86826687"/>
      </c:lineChart>
      <c:catAx>
        <c:axId val="86812127"/>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26687"/>
        <c:crossesAt val="-80"/>
        <c:auto val="1"/>
        <c:lblAlgn val="ctr"/>
        <c:lblOffset val="100"/>
        <c:noMultiLvlLbl val="0"/>
      </c:catAx>
      <c:valAx>
        <c:axId val="86826687"/>
        <c:scaling>
          <c:orientation val="minMax"/>
          <c:max val="82000"/>
          <c:min val="72000"/>
        </c:scaling>
        <c:delete val="0"/>
        <c:axPos val="l"/>
        <c:majorGridlines>
          <c:spPr>
            <a:ln w="9525" cap="flat" cmpd="sng" algn="ctr">
              <a:solidFill>
                <a:schemeClr val="tx1"/>
              </a:solidFill>
              <a:prstDash val="sysDot"/>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latin typeface="Arial" panose="020B0604020202020204" pitchFamily="34" charset="0"/>
                    <a:cs typeface="Arial" panose="020B0604020202020204" pitchFamily="34" charset="0"/>
                  </a:rPr>
                  <a:t>En M€ 2020</a:t>
                </a:r>
              </a:p>
            </c:rich>
          </c:tx>
          <c:layout>
            <c:manualLayout>
              <c:xMode val="edge"/>
              <c:yMode val="edge"/>
              <c:x val="1.5014337554137547E-3"/>
              <c:y val="0.35482966907876345"/>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FR"/>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12127"/>
        <c:crosses val="autoZero"/>
        <c:crossBetween val="between"/>
        <c:majorUnit val="2000"/>
      </c:valAx>
      <c:spPr>
        <a:blipFill>
          <a:blip xmlns:r="http://schemas.openxmlformats.org/officeDocument/2006/relationships" r:embed="rId3"/>
          <a:tile tx="0" ty="0" sx="100000" sy="100000" flip="none" algn="tl"/>
        </a:blipFill>
        <a:ln>
          <a:noFill/>
        </a:ln>
        <a:effectLst/>
      </c:spPr>
    </c:plotArea>
    <c:plotVisOnly val="1"/>
    <c:dispBlanksAs val="gap"/>
    <c:showDLblsOverMax val="0"/>
  </c:chart>
  <c:spPr>
    <a:noFill/>
    <a:ln w="9525" cap="flat" cmpd="sng" algn="ctr">
      <a:noFill/>
      <a:round/>
    </a:ln>
    <a:effectLst/>
  </c:spPr>
  <c:txPr>
    <a:bodyPr/>
    <a:lstStyle/>
    <a:p>
      <a:pPr>
        <a:defRPr/>
      </a:pPr>
      <a:endParaRPr lang="fr-FR"/>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678001626741231"/>
          <c:y val="5.0925925925925923E-2"/>
          <c:w val="0.79583074754214822"/>
          <c:h val="0.8242782084661695"/>
        </c:manualLayout>
      </c:layout>
      <c:barChart>
        <c:barDir val="col"/>
        <c:grouping val="stacked"/>
        <c:varyColors val="0"/>
        <c:ser>
          <c:idx val="1"/>
          <c:order val="0"/>
          <c:tx>
            <c:v>Production réelle</c:v>
          </c:tx>
          <c:spPr>
            <a:solidFill>
              <a:srgbClr val="C00000"/>
            </a:solidFill>
            <a:ln>
              <a:solidFill>
                <a:srgbClr val="C00000"/>
              </a:solidFill>
            </a:ln>
            <a:effectLst/>
          </c:spPr>
          <c:invertIfNegative val="0"/>
          <c:dPt>
            <c:idx val="12"/>
            <c:invertIfNegative val="0"/>
            <c:bubble3D val="0"/>
            <c:spPr>
              <a:solidFill>
                <a:srgbClr val="C00000"/>
              </a:solidFill>
              <a:ln>
                <a:solidFill>
                  <a:srgbClr val="C00000"/>
                </a:solidFill>
              </a:ln>
              <a:effectLst/>
            </c:spPr>
            <c:extLst>
              <c:ext xmlns:c16="http://schemas.microsoft.com/office/drawing/2014/chart" uri="{C3380CC4-5D6E-409C-BE32-E72D297353CC}">
                <c16:uniqueId val="{00000001-8AF0-4BB2-AB73-C4E6A21FD03D}"/>
              </c:ext>
            </c:extLst>
          </c:dPt>
          <c:dPt>
            <c:idx val="13"/>
            <c:invertIfNegative val="0"/>
            <c:bubble3D val="0"/>
            <c:spPr>
              <a:pattFill prst="horzBrick">
                <a:fgClr>
                  <a:srgbClr val="C00000"/>
                </a:fgClr>
                <a:bgClr>
                  <a:schemeClr val="bg1"/>
                </a:bgClr>
              </a:pattFill>
              <a:ln>
                <a:solidFill>
                  <a:srgbClr val="C00000"/>
                </a:solidFill>
              </a:ln>
              <a:effectLst/>
            </c:spPr>
            <c:extLst>
              <c:ext xmlns:c16="http://schemas.microsoft.com/office/drawing/2014/chart" uri="{C3380CC4-5D6E-409C-BE32-E72D297353CC}">
                <c16:uniqueId val="{00000003-8AF0-4BB2-AB73-C4E6A21FD03D}"/>
              </c:ext>
            </c:extLst>
          </c:dPt>
          <c:dPt>
            <c:idx val="23"/>
            <c:invertIfNegative val="0"/>
            <c:bubble3D val="0"/>
            <c:spPr>
              <a:solidFill>
                <a:srgbClr val="C00000"/>
              </a:solidFill>
              <a:ln>
                <a:solidFill>
                  <a:srgbClr val="C00000"/>
                </a:solidFill>
              </a:ln>
              <a:effectLst/>
            </c:spPr>
            <c:extLst>
              <c:ext xmlns:c16="http://schemas.microsoft.com/office/drawing/2014/chart" uri="{C3380CC4-5D6E-409C-BE32-E72D297353CC}">
                <c16:uniqueId val="{00000005-8AF0-4BB2-AB73-C4E6A21FD03D}"/>
              </c:ext>
            </c:extLst>
          </c:dPt>
          <c:dPt>
            <c:idx val="32"/>
            <c:invertIfNegative val="0"/>
            <c:bubble3D val="0"/>
            <c:spPr>
              <a:solidFill>
                <a:srgbClr val="C00000"/>
              </a:solidFill>
              <a:ln>
                <a:solidFill>
                  <a:srgbClr val="C00000"/>
                </a:solidFill>
              </a:ln>
              <a:effectLst/>
            </c:spPr>
            <c:extLst>
              <c:ext xmlns:c16="http://schemas.microsoft.com/office/drawing/2014/chart" uri="{C3380CC4-5D6E-409C-BE32-E72D297353CC}">
                <c16:uniqueId val="{00000007-8AF0-4BB2-AB73-C4E6A21FD03D}"/>
              </c:ext>
            </c:extLst>
          </c:dPt>
          <c:cat>
            <c:strRef>
              <c:f>'Production emploi'!$A$19:$A$32</c:f>
              <c:strCache>
                <c:ptCount val="14"/>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 (e) </c:v>
                </c:pt>
                <c:pt idx="13">
                  <c:v>2022 (p) </c:v>
                </c:pt>
              </c:strCache>
            </c:strRef>
          </c:cat>
          <c:val>
            <c:numRef>
              <c:f>'Production emploi'!$C$19:$C$32</c:f>
              <c:numCache>
                <c:formatCode>#,##0</c:formatCode>
                <c:ptCount val="14"/>
                <c:pt idx="0">
                  <c:v>147634.59077211568</c:v>
                </c:pt>
                <c:pt idx="1">
                  <c:v>147138.94121642088</c:v>
                </c:pt>
                <c:pt idx="2">
                  <c:v>156604.38131403958</c:v>
                </c:pt>
                <c:pt idx="3">
                  <c:v>154478.76975745865</c:v>
                </c:pt>
                <c:pt idx="4">
                  <c:v>148011.57676820431</c:v>
                </c:pt>
                <c:pt idx="5">
                  <c:v>141488.65242689589</c:v>
                </c:pt>
                <c:pt idx="6">
                  <c:v>137240.12078554719</c:v>
                </c:pt>
                <c:pt idx="7">
                  <c:v>139358.11367331978</c:v>
                </c:pt>
                <c:pt idx="8">
                  <c:v>146613.55615417115</c:v>
                </c:pt>
                <c:pt idx="9">
                  <c:v>148160.19258839887</c:v>
                </c:pt>
                <c:pt idx="10">
                  <c:v>149613.27523642147</c:v>
                </c:pt>
                <c:pt idx="11">
                  <c:v>126872.47068600563</c:v>
                </c:pt>
                <c:pt idx="12">
                  <c:v>142120.67963592423</c:v>
                </c:pt>
                <c:pt idx="13">
                  <c:v>148199.42723931273</c:v>
                </c:pt>
              </c:numCache>
            </c:numRef>
          </c:val>
          <c:extLst>
            <c:ext xmlns:c16="http://schemas.microsoft.com/office/drawing/2014/chart" uri="{C3380CC4-5D6E-409C-BE32-E72D297353CC}">
              <c16:uniqueId val="{00000008-8AF0-4BB2-AB73-C4E6A21FD03D}"/>
            </c:ext>
          </c:extLst>
        </c:ser>
        <c:dLbls>
          <c:showLegendKey val="0"/>
          <c:showVal val="0"/>
          <c:showCatName val="0"/>
          <c:showSerName val="0"/>
          <c:showPercent val="0"/>
          <c:showBubbleSize val="0"/>
        </c:dLbls>
        <c:gapWidth val="150"/>
        <c:overlap val="100"/>
        <c:axId val="86812127"/>
        <c:axId val="86826687"/>
      </c:barChart>
      <c:lineChart>
        <c:grouping val="standard"/>
        <c:varyColors val="0"/>
        <c:ser>
          <c:idx val="0"/>
          <c:order val="1"/>
          <c:tx>
            <c:v>Emploi salarié et intérimaire ETP</c:v>
          </c:tx>
          <c:spPr>
            <a:ln w="28575" cap="rnd">
              <a:solidFill>
                <a:srgbClr val="7030A0"/>
              </a:solidFill>
              <a:round/>
            </a:ln>
            <a:effectLst/>
          </c:spPr>
          <c:marker>
            <c:symbol val="none"/>
          </c:marker>
          <c:dPt>
            <c:idx val="9"/>
            <c:marker>
              <c:symbol val="none"/>
            </c:marker>
            <c:bubble3D val="0"/>
            <c:spPr>
              <a:ln w="28575" cap="rnd">
                <a:solidFill>
                  <a:srgbClr val="7030A0"/>
                </a:solidFill>
                <a:prstDash val="solid"/>
                <a:round/>
              </a:ln>
              <a:effectLst/>
            </c:spPr>
            <c:extLst>
              <c:ext xmlns:c16="http://schemas.microsoft.com/office/drawing/2014/chart" uri="{C3380CC4-5D6E-409C-BE32-E72D297353CC}">
                <c16:uniqueId val="{0000000A-8AF0-4BB2-AB73-C4E6A21FD03D}"/>
              </c:ext>
            </c:extLst>
          </c:dPt>
          <c:dPt>
            <c:idx val="10"/>
            <c:marker>
              <c:symbol val="none"/>
            </c:marker>
            <c:bubble3D val="0"/>
            <c:spPr>
              <a:ln w="28575" cap="rnd">
                <a:solidFill>
                  <a:srgbClr val="7030A0"/>
                </a:solidFill>
                <a:prstDash val="solid"/>
                <a:round/>
              </a:ln>
              <a:effectLst/>
            </c:spPr>
            <c:extLst>
              <c:ext xmlns:c16="http://schemas.microsoft.com/office/drawing/2014/chart" uri="{C3380CC4-5D6E-409C-BE32-E72D297353CC}">
                <c16:uniqueId val="{0000000C-8AF0-4BB2-AB73-C4E6A21FD03D}"/>
              </c:ext>
            </c:extLst>
          </c:dPt>
          <c:dPt>
            <c:idx val="11"/>
            <c:marker>
              <c:symbol val="none"/>
            </c:marker>
            <c:bubble3D val="0"/>
            <c:spPr>
              <a:ln w="28575" cap="rnd">
                <a:solidFill>
                  <a:srgbClr val="7030A0"/>
                </a:solidFill>
                <a:prstDash val="solid"/>
                <a:round/>
              </a:ln>
              <a:effectLst/>
            </c:spPr>
            <c:extLst>
              <c:ext xmlns:c16="http://schemas.microsoft.com/office/drawing/2014/chart" uri="{C3380CC4-5D6E-409C-BE32-E72D297353CC}">
                <c16:uniqueId val="{0000000E-8AF0-4BB2-AB73-C4E6A21FD03D}"/>
              </c:ext>
            </c:extLst>
          </c:dPt>
          <c:dPt>
            <c:idx val="12"/>
            <c:marker>
              <c:symbol val="none"/>
            </c:marker>
            <c:bubble3D val="0"/>
            <c:spPr>
              <a:ln w="28575" cap="rnd">
                <a:solidFill>
                  <a:srgbClr val="7030A0"/>
                </a:solidFill>
                <a:prstDash val="solid"/>
                <a:round/>
              </a:ln>
              <a:effectLst/>
            </c:spPr>
            <c:extLst>
              <c:ext xmlns:c16="http://schemas.microsoft.com/office/drawing/2014/chart" uri="{C3380CC4-5D6E-409C-BE32-E72D297353CC}">
                <c16:uniqueId val="{00000010-8AF0-4BB2-AB73-C4E6A21FD03D}"/>
              </c:ext>
            </c:extLst>
          </c:dPt>
          <c:dPt>
            <c:idx val="13"/>
            <c:marker>
              <c:symbol val="none"/>
            </c:marker>
            <c:bubble3D val="0"/>
            <c:spPr>
              <a:ln w="28575" cap="rnd">
                <a:solidFill>
                  <a:srgbClr val="7030A0"/>
                </a:solidFill>
                <a:prstDash val="sysDot"/>
                <a:round/>
              </a:ln>
              <a:effectLst/>
            </c:spPr>
            <c:extLst>
              <c:ext xmlns:c16="http://schemas.microsoft.com/office/drawing/2014/chart" uri="{C3380CC4-5D6E-409C-BE32-E72D297353CC}">
                <c16:uniqueId val="{00000012-8AF0-4BB2-AB73-C4E6A21FD03D}"/>
              </c:ext>
            </c:extLst>
          </c:dPt>
          <c:dPt>
            <c:idx val="23"/>
            <c:marker>
              <c:symbol val="none"/>
            </c:marker>
            <c:bubble3D val="0"/>
            <c:spPr>
              <a:ln w="28575" cap="rnd">
                <a:solidFill>
                  <a:srgbClr val="7030A0"/>
                </a:solidFill>
                <a:prstDash val="sysDot"/>
                <a:round/>
              </a:ln>
              <a:effectLst/>
            </c:spPr>
            <c:extLst>
              <c:ext xmlns:c16="http://schemas.microsoft.com/office/drawing/2014/chart" uri="{C3380CC4-5D6E-409C-BE32-E72D297353CC}">
                <c16:uniqueId val="{00000014-8AF0-4BB2-AB73-C4E6A21FD03D}"/>
              </c:ext>
            </c:extLst>
          </c:dPt>
          <c:cat>
            <c:strRef>
              <c:f>'Production emploi'!$A$19:$A$32</c:f>
              <c:strCache>
                <c:ptCount val="14"/>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 (e) </c:v>
                </c:pt>
                <c:pt idx="13">
                  <c:v>2022 (p) </c:v>
                </c:pt>
              </c:strCache>
            </c:strRef>
          </c:cat>
          <c:val>
            <c:numRef>
              <c:f>'Production emploi'!$I$19:$I$32</c:f>
              <c:numCache>
                <c:formatCode>#,##0</c:formatCode>
                <c:ptCount val="14"/>
                <c:pt idx="0">
                  <c:v>1315.9128285561085</c:v>
                </c:pt>
                <c:pt idx="1">
                  <c:v>1291.6687260016056</c:v>
                </c:pt>
                <c:pt idx="2">
                  <c:v>1288.4892902294623</c:v>
                </c:pt>
                <c:pt idx="3">
                  <c:v>1268.1632990152086</c:v>
                </c:pt>
                <c:pt idx="4">
                  <c:v>1236.3898045432481</c:v>
                </c:pt>
                <c:pt idx="5">
                  <c:v>1201.1702382946467</c:v>
                </c:pt>
                <c:pt idx="6">
                  <c:v>1163.7546132667421</c:v>
                </c:pt>
                <c:pt idx="7">
                  <c:v>1158.3277844233626</c:v>
                </c:pt>
                <c:pt idx="8">
                  <c:v>1177.3351604322761</c:v>
                </c:pt>
                <c:pt idx="9">
                  <c:v>1204.7399218336161</c:v>
                </c:pt>
                <c:pt idx="10">
                  <c:v>1243.1580053035275</c:v>
                </c:pt>
                <c:pt idx="11">
                  <c:v>1242.0930433032429</c:v>
                </c:pt>
                <c:pt idx="12">
                  <c:v>1302.0930433032429</c:v>
                </c:pt>
                <c:pt idx="13">
                  <c:v>1327.0930433032429</c:v>
                </c:pt>
              </c:numCache>
            </c:numRef>
          </c:val>
          <c:smooth val="1"/>
          <c:extLst>
            <c:ext xmlns:c16="http://schemas.microsoft.com/office/drawing/2014/chart" uri="{C3380CC4-5D6E-409C-BE32-E72D297353CC}">
              <c16:uniqueId val="{00000015-8AF0-4BB2-AB73-C4E6A21FD03D}"/>
            </c:ext>
          </c:extLst>
        </c:ser>
        <c:dLbls>
          <c:showLegendKey val="0"/>
          <c:showVal val="0"/>
          <c:showCatName val="0"/>
          <c:showSerName val="0"/>
          <c:showPercent val="0"/>
          <c:showBubbleSize val="0"/>
        </c:dLbls>
        <c:marker val="1"/>
        <c:smooth val="0"/>
        <c:axId val="1460963920"/>
        <c:axId val="1460963088"/>
      </c:lineChart>
      <c:catAx>
        <c:axId val="86812127"/>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26687"/>
        <c:crossesAt val="-80"/>
        <c:auto val="1"/>
        <c:lblAlgn val="ctr"/>
        <c:lblOffset val="100"/>
        <c:noMultiLvlLbl val="0"/>
      </c:catAx>
      <c:valAx>
        <c:axId val="86826687"/>
        <c:scaling>
          <c:orientation val="minMax"/>
          <c:max val="160000"/>
          <c:min val="120000"/>
        </c:scaling>
        <c:delete val="0"/>
        <c:axPos val="l"/>
        <c:majorGridlines>
          <c:spPr>
            <a:ln w="9525" cap="flat" cmpd="sng" algn="ctr">
              <a:solidFill>
                <a:schemeClr val="tx1"/>
              </a:solidFill>
              <a:prstDash val="sysDot"/>
              <a:round/>
            </a:ln>
            <a:effectLst/>
          </c:spPr>
        </c:majorGridlines>
        <c:title>
          <c:tx>
            <c:rich>
              <a:bodyPr rot="-5400000" spcFirstLastPara="1" vertOverflow="ellipsis" vert="horz" wrap="square" anchor="ctr" anchorCtr="1"/>
              <a:lstStyle/>
              <a:p>
                <a:pPr>
                  <a:defRPr sz="1200" b="0" i="0" u="none" strike="noStrike" kern="1200" baseline="0">
                    <a:solidFill>
                      <a:srgbClr val="C00000"/>
                    </a:solidFill>
                    <a:latin typeface="Arial" panose="020B0604020202020204" pitchFamily="34" charset="0"/>
                    <a:ea typeface="+mn-ea"/>
                    <a:cs typeface="Arial" panose="020B0604020202020204" pitchFamily="34" charset="0"/>
                  </a:defRPr>
                </a:pPr>
                <a:r>
                  <a:rPr lang="fr-FR" sz="1200">
                    <a:solidFill>
                      <a:srgbClr val="C00000"/>
                    </a:solidFill>
                    <a:latin typeface="Arial" panose="020B0604020202020204" pitchFamily="34" charset="0"/>
                    <a:cs typeface="Arial" panose="020B0604020202020204" pitchFamily="34" charset="0"/>
                  </a:rPr>
                  <a:t>Production,</a:t>
                </a:r>
                <a:r>
                  <a:rPr lang="fr-FR" sz="1200" baseline="0">
                    <a:solidFill>
                      <a:srgbClr val="C00000"/>
                    </a:solidFill>
                    <a:latin typeface="Arial" panose="020B0604020202020204" pitchFamily="34" charset="0"/>
                    <a:cs typeface="Arial" panose="020B0604020202020204" pitchFamily="34" charset="0"/>
                  </a:rPr>
                  <a:t> e</a:t>
                </a:r>
                <a:r>
                  <a:rPr lang="fr-FR" sz="1200">
                    <a:solidFill>
                      <a:srgbClr val="C00000"/>
                    </a:solidFill>
                    <a:latin typeface="Arial" panose="020B0604020202020204" pitchFamily="34" charset="0"/>
                    <a:cs typeface="Arial" panose="020B0604020202020204" pitchFamily="34" charset="0"/>
                  </a:rPr>
                  <a:t>n millions d'euros</a:t>
                </a:r>
                <a:r>
                  <a:rPr lang="fr-FR" sz="1200" baseline="0">
                    <a:solidFill>
                      <a:srgbClr val="C00000"/>
                    </a:solidFill>
                    <a:latin typeface="Arial" panose="020B0604020202020204" pitchFamily="34" charset="0"/>
                    <a:cs typeface="Arial" panose="020B0604020202020204" pitchFamily="34" charset="0"/>
                  </a:rPr>
                  <a:t> 2020</a:t>
                </a:r>
                <a:endParaRPr lang="fr-FR" sz="1200">
                  <a:solidFill>
                    <a:srgbClr val="C00000"/>
                  </a:solidFill>
                  <a:latin typeface="Arial" panose="020B0604020202020204" pitchFamily="34" charset="0"/>
                  <a:cs typeface="Arial" panose="020B0604020202020204" pitchFamily="34" charset="0"/>
                </a:endParaRPr>
              </a:p>
            </c:rich>
          </c:tx>
          <c:layout>
            <c:manualLayout>
              <c:xMode val="edge"/>
              <c:yMode val="edge"/>
              <c:x val="1.896224081758718E-3"/>
              <c:y val="0.15488477635977627"/>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rgbClr val="C00000"/>
                  </a:solidFill>
                  <a:latin typeface="Arial" panose="020B0604020202020204" pitchFamily="34" charset="0"/>
                  <a:ea typeface="+mn-ea"/>
                  <a:cs typeface="Arial" panose="020B0604020202020204" pitchFamily="34" charset="0"/>
                </a:defRPr>
              </a:pPr>
              <a:endParaRPr lang="fr-FR"/>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C00000"/>
                </a:solidFill>
                <a:latin typeface="Arial" panose="020B0604020202020204" pitchFamily="34" charset="0"/>
                <a:ea typeface="+mn-ea"/>
                <a:cs typeface="Arial" panose="020B0604020202020204" pitchFamily="34" charset="0"/>
              </a:defRPr>
            </a:pPr>
            <a:endParaRPr lang="fr-FR"/>
          </a:p>
        </c:txPr>
        <c:crossAx val="86812127"/>
        <c:crosses val="autoZero"/>
        <c:crossBetween val="between"/>
        <c:majorUnit val="10000"/>
      </c:valAx>
      <c:valAx>
        <c:axId val="1460963088"/>
        <c:scaling>
          <c:orientation val="minMax"/>
          <c:min val="1100"/>
        </c:scaling>
        <c:delete val="0"/>
        <c:axPos val="r"/>
        <c:title>
          <c:tx>
            <c:rich>
              <a:bodyPr rot="-5400000" spcFirstLastPara="1" vertOverflow="ellipsis" vert="horz" wrap="square" anchor="ctr" anchorCtr="1"/>
              <a:lstStyle/>
              <a:p>
                <a:pPr>
                  <a:defRPr sz="1200" b="0" i="0" u="none" strike="noStrike" kern="1200" baseline="0">
                    <a:solidFill>
                      <a:srgbClr val="7030A0"/>
                    </a:solidFill>
                    <a:latin typeface="+mn-lt"/>
                    <a:ea typeface="+mn-ea"/>
                    <a:cs typeface="+mn-cs"/>
                  </a:defRPr>
                </a:pPr>
                <a:r>
                  <a:rPr lang="fr-FR" sz="1200">
                    <a:solidFill>
                      <a:srgbClr val="7030A0"/>
                    </a:solidFill>
                    <a:latin typeface="Arial" panose="020B0604020202020204" pitchFamily="34" charset="0"/>
                    <a:cs typeface="Arial" panose="020B0604020202020204" pitchFamily="34" charset="0"/>
                  </a:rPr>
                  <a:t>Emploi salarié et intérimaire ETP, en milliers</a:t>
                </a:r>
              </a:p>
            </c:rich>
          </c:tx>
          <c:layout>
            <c:manualLayout>
              <c:xMode val="edge"/>
              <c:yMode val="edge"/>
              <c:x val="0.97161960013995063"/>
              <c:y val="0.11762153321356628"/>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rgbClr val="7030A0"/>
                  </a:solidFill>
                  <a:latin typeface="+mn-lt"/>
                  <a:ea typeface="+mn-ea"/>
                  <a:cs typeface="+mn-cs"/>
                </a:defRPr>
              </a:pPr>
              <a:endParaRPr lang="fr-FR"/>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7030A0"/>
                </a:solidFill>
                <a:latin typeface="Arial" panose="020B0604020202020204" pitchFamily="34" charset="0"/>
                <a:ea typeface="+mn-ea"/>
                <a:cs typeface="Arial" panose="020B0604020202020204" pitchFamily="34" charset="0"/>
              </a:defRPr>
            </a:pPr>
            <a:endParaRPr lang="fr-FR"/>
          </a:p>
        </c:txPr>
        <c:crossAx val="1460963920"/>
        <c:crosses val="max"/>
        <c:crossBetween val="between"/>
        <c:majorUnit val="60"/>
      </c:valAx>
      <c:catAx>
        <c:axId val="1460963920"/>
        <c:scaling>
          <c:orientation val="minMax"/>
        </c:scaling>
        <c:delete val="1"/>
        <c:axPos val="b"/>
        <c:numFmt formatCode="General" sourceLinked="1"/>
        <c:majorTickMark val="out"/>
        <c:minorTickMark val="none"/>
        <c:tickLblPos val="nextTo"/>
        <c:crossAx val="1460963088"/>
        <c:crosses val="autoZero"/>
        <c:auto val="1"/>
        <c:lblAlgn val="ctr"/>
        <c:lblOffset val="100"/>
        <c:noMultiLvlLbl val="0"/>
      </c:catAx>
      <c:spPr>
        <a:blipFill>
          <a:blip xmlns:r="http://schemas.openxmlformats.org/officeDocument/2006/relationships" r:embed="rId3"/>
          <a:tile tx="0" ty="0" sx="100000" sy="100000" flip="none" algn="tl"/>
        </a:blipFill>
        <a:ln>
          <a:noFill/>
        </a:ln>
        <a:effectLst/>
      </c:spPr>
    </c:plotArea>
    <c:plotVisOnly val="1"/>
    <c:dispBlanksAs val="gap"/>
    <c:showDLblsOverMax val="0"/>
  </c:chart>
  <c:spPr>
    <a:noFill/>
    <a:ln w="9525" cap="flat" cmpd="sng" algn="ctr">
      <a:noFill/>
      <a:round/>
    </a:ln>
    <a:effectLst/>
  </c:spPr>
  <c:txPr>
    <a:bodyPr/>
    <a:lstStyle/>
    <a:p>
      <a:pPr>
        <a:defRPr/>
      </a:pPr>
      <a:endParaRPr lang="fr-FR"/>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739977350314994E-2"/>
          <c:y val="5.0925925925925923E-2"/>
          <c:w val="0.90770448190588771"/>
          <c:h val="0.66013685789276344"/>
        </c:manualLayout>
      </c:layout>
      <c:lineChart>
        <c:grouping val="standard"/>
        <c:varyColors val="0"/>
        <c:ser>
          <c:idx val="1"/>
          <c:order val="0"/>
          <c:tx>
            <c:strRef>
              <c:f>'Éléments financiers'!$AA$3</c:f>
              <c:strCache>
                <c:ptCount val="1"/>
                <c:pt idx="0">
                  <c:v>Industrie manufacturière</c:v>
                </c:pt>
              </c:strCache>
            </c:strRef>
          </c:tx>
          <c:spPr>
            <a:ln w="28575" cap="rnd">
              <a:solidFill>
                <a:srgbClr val="FF0000"/>
              </a:solidFill>
              <a:prstDash val="solid"/>
              <a:round/>
            </a:ln>
            <a:effectLst/>
          </c:spPr>
          <c:marker>
            <c:symbol val="none"/>
          </c:marker>
          <c:cat>
            <c:multiLvlStrRef>
              <c:f>'Éléments financiers'!$A$128:$B$179</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2009</c:v>
                  </c:pt>
                  <c:pt idx="4">
                    <c:v>2010</c:v>
                  </c:pt>
                  <c:pt idx="8">
                    <c:v>2011</c:v>
                  </c:pt>
                  <c:pt idx="12">
                    <c:v>2012</c:v>
                  </c:pt>
                  <c:pt idx="16">
                    <c:v>2013</c:v>
                  </c:pt>
                  <c:pt idx="20">
                    <c:v>2014</c:v>
                  </c:pt>
                  <c:pt idx="24">
                    <c:v>2015</c:v>
                  </c:pt>
                  <c:pt idx="28">
                    <c:v>2016</c:v>
                  </c:pt>
                  <c:pt idx="32">
                    <c:v>2017</c:v>
                  </c:pt>
                  <c:pt idx="36">
                    <c:v>2018</c:v>
                  </c:pt>
                  <c:pt idx="40">
                    <c:v>2019</c:v>
                  </c:pt>
                  <c:pt idx="44">
                    <c:v>2020</c:v>
                  </c:pt>
                  <c:pt idx="48">
                    <c:v>2021</c:v>
                  </c:pt>
                </c:lvl>
              </c:multiLvlStrCache>
            </c:multiLvlStrRef>
          </c:cat>
          <c:val>
            <c:numRef>
              <c:f>'Éléments financiers'!$AA$128:$AA$179</c:f>
              <c:numCache>
                <c:formatCode>0.0%</c:formatCode>
                <c:ptCount val="52"/>
                <c:pt idx="0">
                  <c:v>0.29438834190370494</c:v>
                </c:pt>
                <c:pt idx="1">
                  <c:v>0.30452204641025171</c:v>
                </c:pt>
                <c:pt idx="2">
                  <c:v>0.30991256793161404</c:v>
                </c:pt>
                <c:pt idx="3">
                  <c:v>0.31223127285623153</c:v>
                </c:pt>
                <c:pt idx="4">
                  <c:v>0.31756997491525707</c:v>
                </c:pt>
                <c:pt idx="5">
                  <c:v>0.315735246177832</c:v>
                </c:pt>
                <c:pt idx="6">
                  <c:v>0.3088376581767569</c:v>
                </c:pt>
                <c:pt idx="7">
                  <c:v>0.31350223899710555</c:v>
                </c:pt>
                <c:pt idx="8">
                  <c:v>0.32881443561967649</c:v>
                </c:pt>
                <c:pt idx="9">
                  <c:v>0.32447693541862382</c:v>
                </c:pt>
                <c:pt idx="10">
                  <c:v>0.32581359112829239</c:v>
                </c:pt>
                <c:pt idx="11">
                  <c:v>0.32450981629574033</c:v>
                </c:pt>
                <c:pt idx="12">
                  <c:v>0.32498671668603824</c:v>
                </c:pt>
                <c:pt idx="13">
                  <c:v>0.3213950749632839</c:v>
                </c:pt>
                <c:pt idx="14">
                  <c:v>0.33441765050604355</c:v>
                </c:pt>
                <c:pt idx="15">
                  <c:v>0.32292498279431497</c:v>
                </c:pt>
                <c:pt idx="16">
                  <c:v>0.33109509338080112</c:v>
                </c:pt>
                <c:pt idx="17">
                  <c:v>0.33394459689450229</c:v>
                </c:pt>
                <c:pt idx="18">
                  <c:v>0.32719334634493069</c:v>
                </c:pt>
                <c:pt idx="19">
                  <c:v>0.32687503426452336</c:v>
                </c:pt>
                <c:pt idx="20">
                  <c:v>0.32882958516565097</c:v>
                </c:pt>
                <c:pt idx="21">
                  <c:v>0.33321747316186379</c:v>
                </c:pt>
                <c:pt idx="22">
                  <c:v>0.33941773767580713</c:v>
                </c:pt>
                <c:pt idx="23">
                  <c:v>0.34053203760009254</c:v>
                </c:pt>
                <c:pt idx="24">
                  <c:v>0.35444223394896834</c:v>
                </c:pt>
                <c:pt idx="25">
                  <c:v>0.3623438373971346</c:v>
                </c:pt>
                <c:pt idx="26">
                  <c:v>0.36068391034306002</c:v>
                </c:pt>
                <c:pt idx="27">
                  <c:v>0.35951037812070258</c:v>
                </c:pt>
                <c:pt idx="28">
                  <c:v>0.36217556535779521</c:v>
                </c:pt>
                <c:pt idx="29">
                  <c:v>0.35691045780140629</c:v>
                </c:pt>
                <c:pt idx="30">
                  <c:v>0.35611965045903682</c:v>
                </c:pt>
                <c:pt idx="31">
                  <c:v>0.35733558915166808</c:v>
                </c:pt>
                <c:pt idx="32">
                  <c:v>0.35548263071147101</c:v>
                </c:pt>
                <c:pt idx="33">
                  <c:v>0.35908632880729613</c:v>
                </c:pt>
                <c:pt idx="34">
                  <c:v>0.35748371036801818</c:v>
                </c:pt>
                <c:pt idx="35">
                  <c:v>0.35590110630109056</c:v>
                </c:pt>
                <c:pt idx="36">
                  <c:v>0.34638178871092273</c:v>
                </c:pt>
                <c:pt idx="37">
                  <c:v>0.35184618365243786</c:v>
                </c:pt>
                <c:pt idx="38">
                  <c:v>0.35636310635226381</c:v>
                </c:pt>
                <c:pt idx="39">
                  <c:v>0.35921787658344095</c:v>
                </c:pt>
                <c:pt idx="40">
                  <c:v>0.37365306132738924</c:v>
                </c:pt>
                <c:pt idx="41">
                  <c:v>0.37686826042413618</c:v>
                </c:pt>
                <c:pt idx="42">
                  <c:v>0.37048336542053506</c:v>
                </c:pt>
                <c:pt idx="43">
                  <c:v>0.36401261845548438</c:v>
                </c:pt>
                <c:pt idx="44">
                  <c:v>0.33721996710885066</c:v>
                </c:pt>
                <c:pt idx="45">
                  <c:v>0.27769554508775418</c:v>
                </c:pt>
                <c:pt idx="46">
                  <c:v>0.32923184102499298</c:v>
                </c:pt>
                <c:pt idx="47">
                  <c:v>0.34847132966197314</c:v>
                </c:pt>
                <c:pt idx="48">
                  <c:v>0.36680927584585532</c:v>
                </c:pt>
                <c:pt idx="49">
                  <c:v>0.36173717360192181</c:v>
                </c:pt>
                <c:pt idx="50">
                  <c:v>0.34702226592955621</c:v>
                </c:pt>
              </c:numCache>
            </c:numRef>
          </c:val>
          <c:smooth val="1"/>
          <c:extLst>
            <c:ext xmlns:c16="http://schemas.microsoft.com/office/drawing/2014/chart" uri="{C3380CC4-5D6E-409C-BE32-E72D297353CC}">
              <c16:uniqueId val="{00000000-3047-4E33-9C39-C3ED7BB4B2DD}"/>
            </c:ext>
          </c:extLst>
        </c:ser>
        <c:ser>
          <c:idx val="2"/>
          <c:order val="1"/>
          <c:tx>
            <c:strRef>
              <c:f>'Éléments financiers'!$AB$3</c:f>
              <c:strCache>
                <c:ptCount val="1"/>
                <c:pt idx="0">
                  <c:v>Construction</c:v>
                </c:pt>
              </c:strCache>
            </c:strRef>
          </c:tx>
          <c:spPr>
            <a:ln w="28575" cap="rnd">
              <a:solidFill>
                <a:srgbClr val="00B050"/>
              </a:solidFill>
              <a:prstDash val="solid"/>
              <a:round/>
            </a:ln>
            <a:effectLst/>
          </c:spPr>
          <c:marker>
            <c:symbol val="none"/>
          </c:marker>
          <c:cat>
            <c:multiLvlStrRef>
              <c:f>'Éléments financiers'!$A$128:$B$179</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2009</c:v>
                  </c:pt>
                  <c:pt idx="4">
                    <c:v>2010</c:v>
                  </c:pt>
                  <c:pt idx="8">
                    <c:v>2011</c:v>
                  </c:pt>
                  <c:pt idx="12">
                    <c:v>2012</c:v>
                  </c:pt>
                  <c:pt idx="16">
                    <c:v>2013</c:v>
                  </c:pt>
                  <c:pt idx="20">
                    <c:v>2014</c:v>
                  </c:pt>
                  <c:pt idx="24">
                    <c:v>2015</c:v>
                  </c:pt>
                  <c:pt idx="28">
                    <c:v>2016</c:v>
                  </c:pt>
                  <c:pt idx="32">
                    <c:v>2017</c:v>
                  </c:pt>
                  <c:pt idx="36">
                    <c:v>2018</c:v>
                  </c:pt>
                  <c:pt idx="40">
                    <c:v>2019</c:v>
                  </c:pt>
                  <c:pt idx="44">
                    <c:v>2020</c:v>
                  </c:pt>
                  <c:pt idx="48">
                    <c:v>2021</c:v>
                  </c:pt>
                </c:lvl>
              </c:multiLvlStrCache>
            </c:multiLvlStrRef>
          </c:cat>
          <c:val>
            <c:numRef>
              <c:f>'Éléments financiers'!$AB$128:$AB$179</c:f>
              <c:numCache>
                <c:formatCode>0.0%</c:formatCode>
                <c:ptCount val="52"/>
                <c:pt idx="0">
                  <c:v>0.21172164256865014</c:v>
                </c:pt>
                <c:pt idx="1">
                  <c:v>0.20668218075684744</c:v>
                </c:pt>
                <c:pt idx="2">
                  <c:v>0.20524145890086912</c:v>
                </c:pt>
                <c:pt idx="3">
                  <c:v>0.2047099922089371</c:v>
                </c:pt>
                <c:pt idx="4">
                  <c:v>0.21125712773237965</c:v>
                </c:pt>
                <c:pt idx="5">
                  <c:v>0.20960974272449515</c:v>
                </c:pt>
                <c:pt idx="6">
                  <c:v>0.21163783872715233</c:v>
                </c:pt>
                <c:pt idx="7">
                  <c:v>0.21558441168365891</c:v>
                </c:pt>
                <c:pt idx="8">
                  <c:v>0.2185139356447971</c:v>
                </c:pt>
                <c:pt idx="9">
                  <c:v>0.22280320914200696</c:v>
                </c:pt>
                <c:pt idx="10">
                  <c:v>0.22375743124782849</c:v>
                </c:pt>
                <c:pt idx="11">
                  <c:v>0.22383965973076461</c:v>
                </c:pt>
                <c:pt idx="12">
                  <c:v>0.21508241854082977</c:v>
                </c:pt>
                <c:pt idx="13">
                  <c:v>0.21169408310775165</c:v>
                </c:pt>
                <c:pt idx="14">
                  <c:v>0.20607555607303532</c:v>
                </c:pt>
                <c:pt idx="15">
                  <c:v>0.20131953218315773</c:v>
                </c:pt>
                <c:pt idx="16">
                  <c:v>0.21813788432519424</c:v>
                </c:pt>
                <c:pt idx="17">
                  <c:v>0.21807389973437918</c:v>
                </c:pt>
                <c:pt idx="18">
                  <c:v>0.21457177766222651</c:v>
                </c:pt>
                <c:pt idx="19">
                  <c:v>0.21555997063271209</c:v>
                </c:pt>
                <c:pt idx="20">
                  <c:v>0.22630751331883042</c:v>
                </c:pt>
                <c:pt idx="21">
                  <c:v>0.21855291289858972</c:v>
                </c:pt>
                <c:pt idx="22">
                  <c:v>0.21969624183270531</c:v>
                </c:pt>
                <c:pt idx="23">
                  <c:v>0.2181261209026521</c:v>
                </c:pt>
                <c:pt idx="24">
                  <c:v>0.22584156431736066</c:v>
                </c:pt>
                <c:pt idx="25">
                  <c:v>0.22011025318812269</c:v>
                </c:pt>
                <c:pt idx="26">
                  <c:v>0.22198275324024636</c:v>
                </c:pt>
                <c:pt idx="27">
                  <c:v>0.22251591470488596</c:v>
                </c:pt>
                <c:pt idx="28">
                  <c:v>0.22237231372293179</c:v>
                </c:pt>
                <c:pt idx="29">
                  <c:v>0.22505188784530464</c:v>
                </c:pt>
                <c:pt idx="30">
                  <c:v>0.22438782463053603</c:v>
                </c:pt>
                <c:pt idx="31">
                  <c:v>0.2284670945590801</c:v>
                </c:pt>
                <c:pt idx="32">
                  <c:v>0.23911645789800334</c:v>
                </c:pt>
                <c:pt idx="33">
                  <c:v>0.24112694665096923</c:v>
                </c:pt>
                <c:pt idx="34">
                  <c:v>0.24354084805855206</c:v>
                </c:pt>
                <c:pt idx="35">
                  <c:v>0.23438339810814821</c:v>
                </c:pt>
                <c:pt idx="36">
                  <c:v>0.24707563509383787</c:v>
                </c:pt>
                <c:pt idx="37">
                  <c:v>0.24132401843499807</c:v>
                </c:pt>
                <c:pt idx="38">
                  <c:v>0.24443624504901995</c:v>
                </c:pt>
                <c:pt idx="39">
                  <c:v>0.24618722126152334</c:v>
                </c:pt>
                <c:pt idx="40">
                  <c:v>0.26465038226078652</c:v>
                </c:pt>
                <c:pt idx="41">
                  <c:v>0.27271594838662766</c:v>
                </c:pt>
                <c:pt idx="42">
                  <c:v>0.27135505212718747</c:v>
                </c:pt>
                <c:pt idx="43">
                  <c:v>0.26900299843807463</c:v>
                </c:pt>
                <c:pt idx="44">
                  <c:v>0.23174441434894391</c:v>
                </c:pt>
                <c:pt idx="45">
                  <c:v>0.1032534807189784</c:v>
                </c:pt>
                <c:pt idx="46">
                  <c:v>0.23673815607759613</c:v>
                </c:pt>
                <c:pt idx="47">
                  <c:v>0.24625323896665396</c:v>
                </c:pt>
                <c:pt idx="48">
                  <c:v>0.25097470605652616</c:v>
                </c:pt>
                <c:pt idx="49">
                  <c:v>0.25200636639997265</c:v>
                </c:pt>
                <c:pt idx="50">
                  <c:v>0.2329192146691105</c:v>
                </c:pt>
              </c:numCache>
            </c:numRef>
          </c:val>
          <c:smooth val="1"/>
          <c:extLst>
            <c:ext xmlns:c16="http://schemas.microsoft.com/office/drawing/2014/chart" uri="{C3380CC4-5D6E-409C-BE32-E72D297353CC}">
              <c16:uniqueId val="{00000001-3047-4E33-9C39-C3ED7BB4B2DD}"/>
            </c:ext>
          </c:extLst>
        </c:ser>
        <c:ser>
          <c:idx val="3"/>
          <c:order val="2"/>
          <c:tx>
            <c:strRef>
              <c:f>'Éléments financiers'!$AC$3</c:f>
              <c:strCache>
                <c:ptCount val="1"/>
                <c:pt idx="0">
                  <c:v>Services marchands, hors immobilier et financier</c:v>
                </c:pt>
              </c:strCache>
            </c:strRef>
          </c:tx>
          <c:spPr>
            <a:ln w="28575" cap="rnd">
              <a:solidFill>
                <a:schemeClr val="accent4">
                  <a:lumMod val="75000"/>
                </a:schemeClr>
              </a:solidFill>
              <a:prstDash val="solid"/>
              <a:round/>
            </a:ln>
            <a:effectLst/>
          </c:spPr>
          <c:marker>
            <c:symbol val="none"/>
          </c:marker>
          <c:cat>
            <c:multiLvlStrRef>
              <c:f>'Éléments financiers'!$A$128:$B$179</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2009</c:v>
                  </c:pt>
                  <c:pt idx="4">
                    <c:v>2010</c:v>
                  </c:pt>
                  <c:pt idx="8">
                    <c:v>2011</c:v>
                  </c:pt>
                  <c:pt idx="12">
                    <c:v>2012</c:v>
                  </c:pt>
                  <c:pt idx="16">
                    <c:v>2013</c:v>
                  </c:pt>
                  <c:pt idx="20">
                    <c:v>2014</c:v>
                  </c:pt>
                  <c:pt idx="24">
                    <c:v>2015</c:v>
                  </c:pt>
                  <c:pt idx="28">
                    <c:v>2016</c:v>
                  </c:pt>
                  <c:pt idx="32">
                    <c:v>2017</c:v>
                  </c:pt>
                  <c:pt idx="36">
                    <c:v>2018</c:v>
                  </c:pt>
                  <c:pt idx="40">
                    <c:v>2019</c:v>
                  </c:pt>
                  <c:pt idx="44">
                    <c:v>2020</c:v>
                  </c:pt>
                  <c:pt idx="48">
                    <c:v>2021</c:v>
                  </c:pt>
                </c:lvl>
              </c:multiLvlStrCache>
            </c:multiLvlStrRef>
          </c:cat>
          <c:val>
            <c:numRef>
              <c:f>'Éléments financiers'!$AC$128:$AC$179</c:f>
              <c:numCache>
                <c:formatCode>0.0%</c:formatCode>
                <c:ptCount val="52"/>
                <c:pt idx="0">
                  <c:v>0.29167944266576529</c:v>
                </c:pt>
                <c:pt idx="1">
                  <c:v>0.28813771522026527</c:v>
                </c:pt>
                <c:pt idx="2">
                  <c:v>0.28155512090537482</c:v>
                </c:pt>
                <c:pt idx="3">
                  <c:v>0.27863646999497854</c:v>
                </c:pt>
                <c:pt idx="4">
                  <c:v>0.28355544071209088</c:v>
                </c:pt>
                <c:pt idx="5">
                  <c:v>0.28022608797574572</c:v>
                </c:pt>
                <c:pt idx="6">
                  <c:v>0.28195085938070952</c:v>
                </c:pt>
                <c:pt idx="7">
                  <c:v>0.28196354627365555</c:v>
                </c:pt>
                <c:pt idx="8">
                  <c:v>0.28029384169467009</c:v>
                </c:pt>
                <c:pt idx="9">
                  <c:v>0.27685032281224281</c:v>
                </c:pt>
                <c:pt idx="10">
                  <c:v>0.27723228800420274</c:v>
                </c:pt>
                <c:pt idx="11">
                  <c:v>0.27485377333871708</c:v>
                </c:pt>
                <c:pt idx="12">
                  <c:v>0.27094091317917129</c:v>
                </c:pt>
                <c:pt idx="13">
                  <c:v>0.27132255013397577</c:v>
                </c:pt>
                <c:pt idx="14">
                  <c:v>0.26613930843509842</c:v>
                </c:pt>
                <c:pt idx="15">
                  <c:v>0.26235342846357501</c:v>
                </c:pt>
                <c:pt idx="16">
                  <c:v>0.26289717936821827</c:v>
                </c:pt>
                <c:pt idx="17">
                  <c:v>0.26413969631464523</c:v>
                </c:pt>
                <c:pt idx="18">
                  <c:v>0.25981351991249818</c:v>
                </c:pt>
                <c:pt idx="19">
                  <c:v>0.2615747823730436</c:v>
                </c:pt>
                <c:pt idx="20">
                  <c:v>0.26345381604097251</c:v>
                </c:pt>
                <c:pt idx="21">
                  <c:v>0.2624975198942518</c:v>
                </c:pt>
                <c:pt idx="22">
                  <c:v>0.26708597563742847</c:v>
                </c:pt>
                <c:pt idx="23">
                  <c:v>0.27115199142018126</c:v>
                </c:pt>
                <c:pt idx="24">
                  <c:v>0.28271057317954101</c:v>
                </c:pt>
                <c:pt idx="25">
                  <c:v>0.28113367807768269</c:v>
                </c:pt>
                <c:pt idx="26">
                  <c:v>0.28210566768055889</c:v>
                </c:pt>
                <c:pt idx="27">
                  <c:v>0.28274530084389576</c:v>
                </c:pt>
                <c:pt idx="28">
                  <c:v>0.28517199322216347</c:v>
                </c:pt>
                <c:pt idx="29">
                  <c:v>0.28035943796709573</c:v>
                </c:pt>
                <c:pt idx="30">
                  <c:v>0.2788583092673646</c:v>
                </c:pt>
                <c:pt idx="31">
                  <c:v>0.27768274789190461</c:v>
                </c:pt>
                <c:pt idx="32">
                  <c:v>0.27945923933419825</c:v>
                </c:pt>
                <c:pt idx="33">
                  <c:v>0.28306026190915384</c:v>
                </c:pt>
                <c:pt idx="34">
                  <c:v>0.28201462568853358</c:v>
                </c:pt>
                <c:pt idx="35">
                  <c:v>0.28142046847633828</c:v>
                </c:pt>
                <c:pt idx="36">
                  <c:v>0.27989155456310422</c:v>
                </c:pt>
                <c:pt idx="37">
                  <c:v>0.27683104739192854</c:v>
                </c:pt>
                <c:pt idx="38">
                  <c:v>0.27854566461417446</c:v>
                </c:pt>
                <c:pt idx="39">
                  <c:v>0.27655220978105927</c:v>
                </c:pt>
                <c:pt idx="40">
                  <c:v>0.2884927101395599</c:v>
                </c:pt>
                <c:pt idx="41">
                  <c:v>0.29480578691702808</c:v>
                </c:pt>
                <c:pt idx="42">
                  <c:v>0.29763006097547601</c:v>
                </c:pt>
                <c:pt idx="43">
                  <c:v>0.29583510106845123</c:v>
                </c:pt>
                <c:pt idx="44">
                  <c:v>0.27851760723389668</c:v>
                </c:pt>
                <c:pt idx="45">
                  <c:v>0.31456876746713947</c:v>
                </c:pt>
                <c:pt idx="46">
                  <c:v>0.28835205284874516</c:v>
                </c:pt>
                <c:pt idx="47">
                  <c:v>0.32333331066169058</c:v>
                </c:pt>
                <c:pt idx="48">
                  <c:v>0.33008280422453212</c:v>
                </c:pt>
                <c:pt idx="49">
                  <c:v>0.32699369024959846</c:v>
                </c:pt>
                <c:pt idx="50">
                  <c:v>0.29295951649490759</c:v>
                </c:pt>
              </c:numCache>
            </c:numRef>
          </c:val>
          <c:smooth val="1"/>
          <c:extLst>
            <c:ext xmlns:c16="http://schemas.microsoft.com/office/drawing/2014/chart" uri="{C3380CC4-5D6E-409C-BE32-E72D297353CC}">
              <c16:uniqueId val="{00000002-3047-4E33-9C39-C3ED7BB4B2DD}"/>
            </c:ext>
          </c:extLst>
        </c:ser>
        <c:dLbls>
          <c:showLegendKey val="0"/>
          <c:showVal val="0"/>
          <c:showCatName val="0"/>
          <c:showSerName val="0"/>
          <c:showPercent val="0"/>
          <c:showBubbleSize val="0"/>
        </c:dLbls>
        <c:smooth val="0"/>
        <c:axId val="86812127"/>
        <c:axId val="86826687"/>
      </c:lineChart>
      <c:catAx>
        <c:axId val="86812127"/>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26687"/>
        <c:crossesAt val="-80"/>
        <c:auto val="1"/>
        <c:lblAlgn val="ctr"/>
        <c:lblOffset val="100"/>
        <c:noMultiLvlLbl val="0"/>
      </c:catAx>
      <c:valAx>
        <c:axId val="86826687"/>
        <c:scaling>
          <c:orientation val="minMax"/>
          <c:max val="0.4"/>
          <c:min val="0.1"/>
        </c:scaling>
        <c:delete val="0"/>
        <c:axPos val="l"/>
        <c:majorGridlines>
          <c:spPr>
            <a:ln w="9525" cap="flat" cmpd="sng" algn="ctr">
              <a:solidFill>
                <a:schemeClr val="tx1"/>
              </a:solidFill>
              <a:prstDash val="sysDot"/>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12127"/>
        <c:crosses val="autoZero"/>
        <c:crossBetween val="between"/>
        <c:majorUnit val="5.000000000000001E-2"/>
      </c:valAx>
      <c:spPr>
        <a:blipFill>
          <a:blip xmlns:r="http://schemas.openxmlformats.org/officeDocument/2006/relationships" r:embed="rId3"/>
          <a:tile tx="0" ty="0" sx="100000" sy="100000" flip="none" algn="tl"/>
        </a:blip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rgbClr val="FF0000"/>
                </a:solidFill>
                <a:latin typeface="Arial" panose="020B0604020202020204" pitchFamily="34" charset="0"/>
                <a:ea typeface="+mn-ea"/>
                <a:cs typeface="Arial" panose="020B0604020202020204" pitchFamily="34" charset="0"/>
              </a:defRPr>
            </a:pPr>
            <a:endParaRPr lang="fr-FR"/>
          </a:p>
        </c:txPr>
      </c:legendEntry>
      <c:legendEntry>
        <c:idx val="1"/>
        <c:txPr>
          <a:bodyPr rot="0" spcFirstLastPara="1" vertOverflow="ellipsis" vert="horz" wrap="square" anchor="ctr" anchorCtr="1"/>
          <a:lstStyle/>
          <a:p>
            <a:pPr>
              <a:defRPr sz="14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legendEntry>
      <c:legendEntry>
        <c:idx val="2"/>
        <c:txPr>
          <a:bodyPr rot="0" spcFirstLastPara="1" vertOverflow="ellipsis" vert="horz" wrap="square" anchor="ctr" anchorCtr="1"/>
          <a:lstStyle/>
          <a:p>
            <a:pPr>
              <a:defRPr sz="1400" b="0" i="0" u="none" strike="noStrike" kern="1200" baseline="0">
                <a:solidFill>
                  <a:schemeClr val="accent4">
                    <a:lumMod val="75000"/>
                  </a:schemeClr>
                </a:solidFill>
                <a:latin typeface="Arial" panose="020B0604020202020204" pitchFamily="34" charset="0"/>
                <a:ea typeface="+mn-ea"/>
                <a:cs typeface="Arial" panose="020B0604020202020204" pitchFamily="34" charset="0"/>
              </a:defRPr>
            </a:pPr>
            <a:endParaRPr lang="fr-FR"/>
          </a:p>
        </c:txPr>
      </c:legendEntry>
      <c:layout>
        <c:manualLayout>
          <c:xMode val="edge"/>
          <c:yMode val="edge"/>
          <c:x val="6.1308989365476581E-2"/>
          <c:y val="0.8497890998919253"/>
          <c:w val="0.90755138529361923"/>
          <c:h val="0.1316899799289794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9525" cap="flat" cmpd="sng" algn="ctr">
      <a:noFill/>
      <a:round/>
    </a:ln>
    <a:effectLst/>
  </c:spPr>
  <c:txPr>
    <a:bodyPr/>
    <a:lstStyle/>
    <a:p>
      <a:pPr>
        <a:defRPr/>
      </a:pPr>
      <a:endParaRPr lang="fr-FR"/>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48821104814062E-2"/>
          <c:y val="5.0925925925925923E-2"/>
          <c:w val="0.61551380371558195"/>
          <c:h val="0.76259405074365705"/>
        </c:manualLayout>
      </c:layout>
      <c:lineChart>
        <c:grouping val="standard"/>
        <c:varyColors val="0"/>
        <c:ser>
          <c:idx val="1"/>
          <c:order val="0"/>
          <c:tx>
            <c:strRef>
              <c:f>'Prix production matériaux'!$K$2</c:f>
              <c:strCache>
                <c:ptCount val="1"/>
                <c:pt idx="0">
                  <c:v>PVC et mélanges à base de PVC</c:v>
                </c:pt>
              </c:strCache>
            </c:strRef>
          </c:tx>
          <c:spPr>
            <a:ln w="28575" cap="rnd">
              <a:solidFill>
                <a:srgbClr val="7030A0"/>
              </a:solidFill>
              <a:round/>
            </a:ln>
            <a:effectLst/>
          </c:spPr>
          <c:marker>
            <c:symbol val="none"/>
          </c:marker>
          <c:cat>
            <c:multiLvlStrRef>
              <c:f>'Prix production matériaux'!$A$231:$B$266</c:f>
              <c:multiLvlStrCache>
                <c:ptCount val="36"/>
                <c:lvl>
                  <c:pt idx="0">
                    <c:v>janv</c:v>
                  </c:pt>
                  <c:pt idx="1">
                    <c:v>févr</c:v>
                  </c:pt>
                  <c:pt idx="2">
                    <c:v>mars</c:v>
                  </c:pt>
                  <c:pt idx="3">
                    <c:v>avr</c:v>
                  </c:pt>
                  <c:pt idx="4">
                    <c:v>mai</c:v>
                  </c:pt>
                  <c:pt idx="5">
                    <c:v>juin</c:v>
                  </c:pt>
                  <c:pt idx="6">
                    <c:v>juil</c:v>
                  </c:pt>
                  <c:pt idx="7">
                    <c:v>août</c:v>
                  </c:pt>
                  <c:pt idx="8">
                    <c:v>sept</c:v>
                  </c:pt>
                  <c:pt idx="9">
                    <c:v>oct</c:v>
                  </c:pt>
                  <c:pt idx="10">
                    <c:v>nov</c:v>
                  </c:pt>
                  <c:pt idx="11">
                    <c:v>déc</c:v>
                  </c:pt>
                  <c:pt idx="12">
                    <c:v>janv</c:v>
                  </c:pt>
                  <c:pt idx="13">
                    <c:v>févr</c:v>
                  </c:pt>
                  <c:pt idx="14">
                    <c:v>mars</c:v>
                  </c:pt>
                  <c:pt idx="15">
                    <c:v>avr</c:v>
                  </c:pt>
                  <c:pt idx="16">
                    <c:v>mai</c:v>
                  </c:pt>
                  <c:pt idx="17">
                    <c:v>juin</c:v>
                  </c:pt>
                  <c:pt idx="18">
                    <c:v>juil</c:v>
                  </c:pt>
                  <c:pt idx="19">
                    <c:v>août</c:v>
                  </c:pt>
                  <c:pt idx="20">
                    <c:v>sept</c:v>
                  </c:pt>
                  <c:pt idx="21">
                    <c:v>oct</c:v>
                  </c:pt>
                  <c:pt idx="22">
                    <c:v>nov</c:v>
                  </c:pt>
                  <c:pt idx="23">
                    <c:v>déc</c:v>
                  </c:pt>
                  <c:pt idx="24">
                    <c:v>janv</c:v>
                  </c:pt>
                  <c:pt idx="25">
                    <c:v>févr</c:v>
                  </c:pt>
                  <c:pt idx="26">
                    <c:v>mars</c:v>
                  </c:pt>
                  <c:pt idx="27">
                    <c:v>avr</c:v>
                  </c:pt>
                  <c:pt idx="28">
                    <c:v>mai</c:v>
                  </c:pt>
                  <c:pt idx="29">
                    <c:v>juin</c:v>
                  </c:pt>
                  <c:pt idx="30">
                    <c:v>juil</c:v>
                  </c:pt>
                  <c:pt idx="31">
                    <c:v>août</c:v>
                  </c:pt>
                  <c:pt idx="32">
                    <c:v>sept</c:v>
                  </c:pt>
                  <c:pt idx="33">
                    <c:v>oct</c:v>
                  </c:pt>
                  <c:pt idx="34">
                    <c:v>nov</c:v>
                  </c:pt>
                  <c:pt idx="35">
                    <c:v>déc</c:v>
                  </c:pt>
                </c:lvl>
                <c:lvl>
                  <c:pt idx="0">
                    <c:v>2019</c:v>
                  </c:pt>
                  <c:pt idx="12">
                    <c:v>2020</c:v>
                  </c:pt>
                  <c:pt idx="24">
                    <c:v>2021</c:v>
                  </c:pt>
                </c:lvl>
              </c:multiLvlStrCache>
            </c:multiLvlStrRef>
          </c:cat>
          <c:val>
            <c:numRef>
              <c:f>'Prix production matériaux'!$L$231:$L$266</c:f>
              <c:numCache>
                <c:formatCode>0.0</c:formatCode>
                <c:ptCount val="36"/>
                <c:pt idx="0">
                  <c:v>104.61689587426326</c:v>
                </c:pt>
                <c:pt idx="1">
                  <c:v>103.53634577603144</c:v>
                </c:pt>
                <c:pt idx="2">
                  <c:v>104.22396856581533</c:v>
                </c:pt>
                <c:pt idx="3">
                  <c:v>105.30451866404715</c:v>
                </c:pt>
                <c:pt idx="4">
                  <c:v>106.77799607072691</c:v>
                </c:pt>
                <c:pt idx="5">
                  <c:v>107.46561886051082</c:v>
                </c:pt>
                <c:pt idx="6">
                  <c:v>105.79567779960708</c:v>
                </c:pt>
                <c:pt idx="7">
                  <c:v>103.83104125736739</c:v>
                </c:pt>
                <c:pt idx="8">
                  <c:v>103.83104125736739</c:v>
                </c:pt>
                <c:pt idx="9">
                  <c:v>103.24165029469549</c:v>
                </c:pt>
                <c:pt idx="10">
                  <c:v>101.8664047151277</c:v>
                </c:pt>
                <c:pt idx="11">
                  <c:v>101.96463654223969</c:v>
                </c:pt>
                <c:pt idx="12">
                  <c:v>100</c:v>
                </c:pt>
                <c:pt idx="13">
                  <c:v>100.19646365422398</c:v>
                </c:pt>
                <c:pt idx="14">
                  <c:v>101.66994106090374</c:v>
                </c:pt>
                <c:pt idx="15">
                  <c:v>98.428290766208249</c:v>
                </c:pt>
                <c:pt idx="16">
                  <c:v>89.390962671905697</c:v>
                </c:pt>
                <c:pt idx="17">
                  <c:v>88.70333988212181</c:v>
                </c:pt>
                <c:pt idx="18">
                  <c:v>91.453831041257374</c:v>
                </c:pt>
                <c:pt idx="19">
                  <c:v>94.302554027504911</c:v>
                </c:pt>
                <c:pt idx="20">
                  <c:v>96.660117878192537</c:v>
                </c:pt>
                <c:pt idx="21">
                  <c:v>99.410609037328101</c:v>
                </c:pt>
                <c:pt idx="22">
                  <c:v>104.91159135559921</c:v>
                </c:pt>
                <c:pt idx="23">
                  <c:v>107.66208251473478</c:v>
                </c:pt>
                <c:pt idx="24">
                  <c:v>111.68958742632613</c:v>
                </c:pt>
                <c:pt idx="25">
                  <c:v>115.6188605108055</c:v>
                </c:pt>
                <c:pt idx="26">
                  <c:v>126.32612966601179</c:v>
                </c:pt>
                <c:pt idx="27">
                  <c:v>138.50687622789783</c:v>
                </c:pt>
                <c:pt idx="28">
                  <c:v>150.49115913555991</c:v>
                </c:pt>
                <c:pt idx="29">
                  <c:v>157.76031434184677</c:v>
                </c:pt>
                <c:pt idx="30">
                  <c:v>162.08251473477407</c:v>
                </c:pt>
                <c:pt idx="31">
                  <c:v>161.68958742632614</c:v>
                </c:pt>
                <c:pt idx="32">
                  <c:v>167.38703339882122</c:v>
                </c:pt>
                <c:pt idx="33">
                  <c:v>174.45972495088409</c:v>
                </c:pt>
              </c:numCache>
            </c:numRef>
          </c:val>
          <c:smooth val="1"/>
          <c:extLst>
            <c:ext xmlns:c16="http://schemas.microsoft.com/office/drawing/2014/chart" uri="{C3380CC4-5D6E-409C-BE32-E72D297353CC}">
              <c16:uniqueId val="{00000000-FB26-4A7B-AB0B-B51D7DE1CD29}"/>
            </c:ext>
          </c:extLst>
        </c:ser>
        <c:ser>
          <c:idx val="3"/>
          <c:order val="1"/>
          <c:tx>
            <c:strRef>
              <c:f>'Prix production matériaux'!$M$2</c:f>
              <c:strCache>
                <c:ptCount val="1"/>
                <c:pt idx="0">
                  <c:v>Plastiques alvéolaires (hors emballages)</c:v>
                </c:pt>
              </c:strCache>
            </c:strRef>
          </c:tx>
          <c:spPr>
            <a:ln w="28575" cap="rnd">
              <a:solidFill>
                <a:schemeClr val="accent4"/>
              </a:solidFill>
              <a:round/>
            </a:ln>
            <a:effectLst/>
          </c:spPr>
          <c:marker>
            <c:symbol val="none"/>
          </c:marker>
          <c:cat>
            <c:multiLvlStrRef>
              <c:f>'Prix production matériaux'!$A$231:$B$266</c:f>
              <c:multiLvlStrCache>
                <c:ptCount val="36"/>
                <c:lvl>
                  <c:pt idx="0">
                    <c:v>janv</c:v>
                  </c:pt>
                  <c:pt idx="1">
                    <c:v>févr</c:v>
                  </c:pt>
                  <c:pt idx="2">
                    <c:v>mars</c:v>
                  </c:pt>
                  <c:pt idx="3">
                    <c:v>avr</c:v>
                  </c:pt>
                  <c:pt idx="4">
                    <c:v>mai</c:v>
                  </c:pt>
                  <c:pt idx="5">
                    <c:v>juin</c:v>
                  </c:pt>
                  <c:pt idx="6">
                    <c:v>juil</c:v>
                  </c:pt>
                  <c:pt idx="7">
                    <c:v>août</c:v>
                  </c:pt>
                  <c:pt idx="8">
                    <c:v>sept</c:v>
                  </c:pt>
                  <c:pt idx="9">
                    <c:v>oct</c:v>
                  </c:pt>
                  <c:pt idx="10">
                    <c:v>nov</c:v>
                  </c:pt>
                  <c:pt idx="11">
                    <c:v>déc</c:v>
                  </c:pt>
                  <c:pt idx="12">
                    <c:v>janv</c:v>
                  </c:pt>
                  <c:pt idx="13">
                    <c:v>févr</c:v>
                  </c:pt>
                  <c:pt idx="14">
                    <c:v>mars</c:v>
                  </c:pt>
                  <c:pt idx="15">
                    <c:v>avr</c:v>
                  </c:pt>
                  <c:pt idx="16">
                    <c:v>mai</c:v>
                  </c:pt>
                  <c:pt idx="17">
                    <c:v>juin</c:v>
                  </c:pt>
                  <c:pt idx="18">
                    <c:v>juil</c:v>
                  </c:pt>
                  <c:pt idx="19">
                    <c:v>août</c:v>
                  </c:pt>
                  <c:pt idx="20">
                    <c:v>sept</c:v>
                  </c:pt>
                  <c:pt idx="21">
                    <c:v>oct</c:v>
                  </c:pt>
                  <c:pt idx="22">
                    <c:v>nov</c:v>
                  </c:pt>
                  <c:pt idx="23">
                    <c:v>déc</c:v>
                  </c:pt>
                  <c:pt idx="24">
                    <c:v>janv</c:v>
                  </c:pt>
                  <c:pt idx="25">
                    <c:v>févr</c:v>
                  </c:pt>
                  <c:pt idx="26">
                    <c:v>mars</c:v>
                  </c:pt>
                  <c:pt idx="27">
                    <c:v>avr</c:v>
                  </c:pt>
                  <c:pt idx="28">
                    <c:v>mai</c:v>
                  </c:pt>
                  <c:pt idx="29">
                    <c:v>juin</c:v>
                  </c:pt>
                  <c:pt idx="30">
                    <c:v>juil</c:v>
                  </c:pt>
                  <c:pt idx="31">
                    <c:v>août</c:v>
                  </c:pt>
                  <c:pt idx="32">
                    <c:v>sept</c:v>
                  </c:pt>
                  <c:pt idx="33">
                    <c:v>oct</c:v>
                  </c:pt>
                  <c:pt idx="34">
                    <c:v>nov</c:v>
                  </c:pt>
                  <c:pt idx="35">
                    <c:v>déc</c:v>
                  </c:pt>
                </c:lvl>
                <c:lvl>
                  <c:pt idx="0">
                    <c:v>2019</c:v>
                  </c:pt>
                  <c:pt idx="12">
                    <c:v>2020</c:v>
                  </c:pt>
                  <c:pt idx="24">
                    <c:v>2021</c:v>
                  </c:pt>
                </c:lvl>
              </c:multiLvlStrCache>
            </c:multiLvlStrRef>
          </c:cat>
          <c:val>
            <c:numRef>
              <c:f>'Prix production matériaux'!$N$231:$N$266</c:f>
              <c:numCache>
                <c:formatCode>0.0</c:formatCode>
                <c:ptCount val="36"/>
                <c:pt idx="0">
                  <c:v>109.7560975609756</c:v>
                </c:pt>
                <c:pt idx="1">
                  <c:v>109.14634146341463</c:v>
                </c:pt>
                <c:pt idx="2">
                  <c:v>109.04471544715446</c:v>
                </c:pt>
                <c:pt idx="3">
                  <c:v>109.04471544715446</c:v>
                </c:pt>
                <c:pt idx="4">
                  <c:v>109.7560975609756</c:v>
                </c:pt>
                <c:pt idx="5">
                  <c:v>108.43495934959348</c:v>
                </c:pt>
                <c:pt idx="6">
                  <c:v>107.72357723577235</c:v>
                </c:pt>
                <c:pt idx="7">
                  <c:v>101.01626016260163</c:v>
                </c:pt>
                <c:pt idx="8">
                  <c:v>101.52439024390243</c:v>
                </c:pt>
                <c:pt idx="9">
                  <c:v>105.48780487804878</c:v>
                </c:pt>
                <c:pt idx="10">
                  <c:v>102.74390243902438</c:v>
                </c:pt>
                <c:pt idx="11">
                  <c:v>104.36991869918698</c:v>
                </c:pt>
                <c:pt idx="12">
                  <c:v>100</c:v>
                </c:pt>
                <c:pt idx="13">
                  <c:v>97.764227642276424</c:v>
                </c:pt>
                <c:pt idx="14">
                  <c:v>98.577235772357724</c:v>
                </c:pt>
                <c:pt idx="15">
                  <c:v>98.475609756097555</c:v>
                </c:pt>
                <c:pt idx="16">
                  <c:v>98.475609756097555</c:v>
                </c:pt>
                <c:pt idx="17">
                  <c:v>97.459349593495929</c:v>
                </c:pt>
                <c:pt idx="18">
                  <c:v>103.15040650406503</c:v>
                </c:pt>
                <c:pt idx="19">
                  <c:v>103.86178861788618</c:v>
                </c:pt>
                <c:pt idx="20">
                  <c:v>103.76016260162601</c:v>
                </c:pt>
                <c:pt idx="21">
                  <c:v>104.8780487804878</c:v>
                </c:pt>
                <c:pt idx="22">
                  <c:v>106.19918699186991</c:v>
                </c:pt>
                <c:pt idx="23">
                  <c:v>107.3170731707317</c:v>
                </c:pt>
                <c:pt idx="24">
                  <c:v>109.95934959349593</c:v>
                </c:pt>
                <c:pt idx="25">
                  <c:v>114.73577235772358</c:v>
                </c:pt>
                <c:pt idx="26">
                  <c:v>116.05691056910568</c:v>
                </c:pt>
                <c:pt idx="27">
                  <c:v>119.71544715447153</c:v>
                </c:pt>
                <c:pt idx="28">
                  <c:v>123.0691056910569</c:v>
                </c:pt>
                <c:pt idx="29">
                  <c:v>127.33739837398373</c:v>
                </c:pt>
                <c:pt idx="30">
                  <c:v>129.26829268292681</c:v>
                </c:pt>
                <c:pt idx="31">
                  <c:v>133.53658536585365</c:v>
                </c:pt>
                <c:pt idx="32">
                  <c:v>135.97560975609758</c:v>
                </c:pt>
                <c:pt idx="33">
                  <c:v>137.09349593495935</c:v>
                </c:pt>
              </c:numCache>
            </c:numRef>
          </c:val>
          <c:smooth val="1"/>
          <c:extLst>
            <c:ext xmlns:c16="http://schemas.microsoft.com/office/drawing/2014/chart" uri="{C3380CC4-5D6E-409C-BE32-E72D297353CC}">
              <c16:uniqueId val="{00000001-FB26-4A7B-AB0B-B51D7DE1CD29}"/>
            </c:ext>
          </c:extLst>
        </c:ser>
        <c:ser>
          <c:idx val="2"/>
          <c:order val="2"/>
          <c:tx>
            <c:strRef>
              <c:f>'Prix production matériaux'!$U$2</c:f>
              <c:strCache>
                <c:ptCount val="1"/>
                <c:pt idx="0">
                  <c:v>Demi produits en cuivre ou alliage</c:v>
                </c:pt>
              </c:strCache>
            </c:strRef>
          </c:tx>
          <c:spPr>
            <a:ln w="28575" cap="rnd">
              <a:solidFill>
                <a:srgbClr val="C00000"/>
              </a:solidFill>
              <a:round/>
            </a:ln>
            <a:effectLst/>
          </c:spPr>
          <c:marker>
            <c:symbol val="none"/>
          </c:marker>
          <c:cat>
            <c:multiLvlStrRef>
              <c:f>'Prix production matériaux'!$A$231:$B$266</c:f>
              <c:multiLvlStrCache>
                <c:ptCount val="36"/>
                <c:lvl>
                  <c:pt idx="0">
                    <c:v>janv</c:v>
                  </c:pt>
                  <c:pt idx="1">
                    <c:v>févr</c:v>
                  </c:pt>
                  <c:pt idx="2">
                    <c:v>mars</c:v>
                  </c:pt>
                  <c:pt idx="3">
                    <c:v>avr</c:v>
                  </c:pt>
                  <c:pt idx="4">
                    <c:v>mai</c:v>
                  </c:pt>
                  <c:pt idx="5">
                    <c:v>juin</c:v>
                  </c:pt>
                  <c:pt idx="6">
                    <c:v>juil</c:v>
                  </c:pt>
                  <c:pt idx="7">
                    <c:v>août</c:v>
                  </c:pt>
                  <c:pt idx="8">
                    <c:v>sept</c:v>
                  </c:pt>
                  <c:pt idx="9">
                    <c:v>oct</c:v>
                  </c:pt>
                  <c:pt idx="10">
                    <c:v>nov</c:v>
                  </c:pt>
                  <c:pt idx="11">
                    <c:v>déc</c:v>
                  </c:pt>
                  <c:pt idx="12">
                    <c:v>janv</c:v>
                  </c:pt>
                  <c:pt idx="13">
                    <c:v>févr</c:v>
                  </c:pt>
                  <c:pt idx="14">
                    <c:v>mars</c:v>
                  </c:pt>
                  <c:pt idx="15">
                    <c:v>avr</c:v>
                  </c:pt>
                  <c:pt idx="16">
                    <c:v>mai</c:v>
                  </c:pt>
                  <c:pt idx="17">
                    <c:v>juin</c:v>
                  </c:pt>
                  <c:pt idx="18">
                    <c:v>juil</c:v>
                  </c:pt>
                  <c:pt idx="19">
                    <c:v>août</c:v>
                  </c:pt>
                  <c:pt idx="20">
                    <c:v>sept</c:v>
                  </c:pt>
                  <c:pt idx="21">
                    <c:v>oct</c:v>
                  </c:pt>
                  <c:pt idx="22">
                    <c:v>nov</c:v>
                  </c:pt>
                  <c:pt idx="23">
                    <c:v>déc</c:v>
                  </c:pt>
                  <c:pt idx="24">
                    <c:v>janv</c:v>
                  </c:pt>
                  <c:pt idx="25">
                    <c:v>févr</c:v>
                  </c:pt>
                  <c:pt idx="26">
                    <c:v>mars</c:v>
                  </c:pt>
                  <c:pt idx="27">
                    <c:v>avr</c:v>
                  </c:pt>
                  <c:pt idx="28">
                    <c:v>mai</c:v>
                  </c:pt>
                  <c:pt idx="29">
                    <c:v>juin</c:v>
                  </c:pt>
                  <c:pt idx="30">
                    <c:v>juil</c:v>
                  </c:pt>
                  <c:pt idx="31">
                    <c:v>août</c:v>
                  </c:pt>
                  <c:pt idx="32">
                    <c:v>sept</c:v>
                  </c:pt>
                  <c:pt idx="33">
                    <c:v>oct</c:v>
                  </c:pt>
                  <c:pt idx="34">
                    <c:v>nov</c:v>
                  </c:pt>
                  <c:pt idx="35">
                    <c:v>déc</c:v>
                  </c:pt>
                </c:lvl>
                <c:lvl>
                  <c:pt idx="0">
                    <c:v>2019</c:v>
                  </c:pt>
                  <c:pt idx="12">
                    <c:v>2020</c:v>
                  </c:pt>
                  <c:pt idx="24">
                    <c:v>2021</c:v>
                  </c:pt>
                </c:lvl>
              </c:multiLvlStrCache>
            </c:multiLvlStrRef>
          </c:cat>
          <c:val>
            <c:numRef>
              <c:f>'Prix production matériaux'!$V$231:$V$266</c:f>
              <c:numCache>
                <c:formatCode>0.0</c:formatCode>
                <c:ptCount val="36"/>
                <c:pt idx="0">
                  <c:v>93.301886792452834</c:v>
                </c:pt>
                <c:pt idx="1">
                  <c:v>95.660377358490564</c:v>
                </c:pt>
                <c:pt idx="2">
                  <c:v>97.64150943396227</c:v>
                </c:pt>
                <c:pt idx="3">
                  <c:v>99.15094339622641</c:v>
                </c:pt>
                <c:pt idx="4">
                  <c:v>96.320754716981128</c:v>
                </c:pt>
                <c:pt idx="5">
                  <c:v>93.018867924528308</c:v>
                </c:pt>
                <c:pt idx="6">
                  <c:v>95.943396226415089</c:v>
                </c:pt>
                <c:pt idx="7">
                  <c:v>95.283018867924525</c:v>
                </c:pt>
                <c:pt idx="8">
                  <c:v>95.660377358490564</c:v>
                </c:pt>
                <c:pt idx="9">
                  <c:v>96.037735849056602</c:v>
                </c:pt>
                <c:pt idx="10">
                  <c:v>97.075471698113205</c:v>
                </c:pt>
                <c:pt idx="11">
                  <c:v>99.433962264150949</c:v>
                </c:pt>
                <c:pt idx="12">
                  <c:v>100</c:v>
                </c:pt>
                <c:pt idx="13">
                  <c:v>97.735849056603769</c:v>
                </c:pt>
                <c:pt idx="14">
                  <c:v>94.905660377358487</c:v>
                </c:pt>
                <c:pt idx="15">
                  <c:v>92.35849056603773</c:v>
                </c:pt>
                <c:pt idx="16">
                  <c:v>91.415094339622641</c:v>
                </c:pt>
                <c:pt idx="17">
                  <c:v>95.943396226415089</c:v>
                </c:pt>
                <c:pt idx="18">
                  <c:v>98.679245283018872</c:v>
                </c:pt>
                <c:pt idx="19">
                  <c:v>97.735849056603769</c:v>
                </c:pt>
                <c:pt idx="20">
                  <c:v>101.32075471698113</c:v>
                </c:pt>
                <c:pt idx="21">
                  <c:v>99.622641509433961</c:v>
                </c:pt>
                <c:pt idx="22">
                  <c:v>103.67924528301887</c:v>
                </c:pt>
                <c:pt idx="23">
                  <c:v>104.15094339622641</c:v>
                </c:pt>
                <c:pt idx="24">
                  <c:v>110.37735849056604</c:v>
                </c:pt>
                <c:pt idx="25">
                  <c:v>116.0377358490566</c:v>
                </c:pt>
                <c:pt idx="26">
                  <c:v>122.64150943396227</c:v>
                </c:pt>
                <c:pt idx="27">
                  <c:v>125</c:v>
                </c:pt>
                <c:pt idx="28">
                  <c:v>131.60377358490567</c:v>
                </c:pt>
                <c:pt idx="29">
                  <c:v>131.32075471698113</c:v>
                </c:pt>
                <c:pt idx="30">
                  <c:v>131.1320754716981</c:v>
                </c:pt>
                <c:pt idx="31">
                  <c:v>137.83018867924528</c:v>
                </c:pt>
                <c:pt idx="32">
                  <c:v>136.13207547169813</c:v>
                </c:pt>
                <c:pt idx="33">
                  <c:v>136.22641509433961</c:v>
                </c:pt>
              </c:numCache>
            </c:numRef>
          </c:val>
          <c:smooth val="1"/>
          <c:extLst>
            <c:ext xmlns:c16="http://schemas.microsoft.com/office/drawing/2014/chart" uri="{C3380CC4-5D6E-409C-BE32-E72D297353CC}">
              <c16:uniqueId val="{00000002-FB26-4A7B-AB0B-B51D7DE1CD29}"/>
            </c:ext>
          </c:extLst>
        </c:ser>
        <c:ser>
          <c:idx val="0"/>
          <c:order val="3"/>
          <c:tx>
            <c:strRef>
              <c:f>'Prix production matériaux'!$O$2</c:f>
              <c:strCache>
                <c:ptCount val="1"/>
                <c:pt idx="0">
                  <c:v>Poutrelles en acier non alliés de qualité</c:v>
                </c:pt>
              </c:strCache>
            </c:strRef>
          </c:tx>
          <c:spPr>
            <a:ln w="28575" cap="rnd">
              <a:solidFill>
                <a:schemeClr val="accent6"/>
              </a:solidFill>
              <a:round/>
            </a:ln>
            <a:effectLst/>
          </c:spPr>
          <c:marker>
            <c:symbol val="none"/>
          </c:marker>
          <c:cat>
            <c:multiLvlStrRef>
              <c:f>'Prix production matériaux'!$A$231:$B$266</c:f>
              <c:multiLvlStrCache>
                <c:ptCount val="36"/>
                <c:lvl>
                  <c:pt idx="0">
                    <c:v>janv</c:v>
                  </c:pt>
                  <c:pt idx="1">
                    <c:v>févr</c:v>
                  </c:pt>
                  <c:pt idx="2">
                    <c:v>mars</c:v>
                  </c:pt>
                  <c:pt idx="3">
                    <c:v>avr</c:v>
                  </c:pt>
                  <c:pt idx="4">
                    <c:v>mai</c:v>
                  </c:pt>
                  <c:pt idx="5">
                    <c:v>juin</c:v>
                  </c:pt>
                  <c:pt idx="6">
                    <c:v>juil</c:v>
                  </c:pt>
                  <c:pt idx="7">
                    <c:v>août</c:v>
                  </c:pt>
                  <c:pt idx="8">
                    <c:v>sept</c:v>
                  </c:pt>
                  <c:pt idx="9">
                    <c:v>oct</c:v>
                  </c:pt>
                  <c:pt idx="10">
                    <c:v>nov</c:v>
                  </c:pt>
                  <c:pt idx="11">
                    <c:v>déc</c:v>
                  </c:pt>
                  <c:pt idx="12">
                    <c:v>janv</c:v>
                  </c:pt>
                  <c:pt idx="13">
                    <c:v>févr</c:v>
                  </c:pt>
                  <c:pt idx="14">
                    <c:v>mars</c:v>
                  </c:pt>
                  <c:pt idx="15">
                    <c:v>avr</c:v>
                  </c:pt>
                  <c:pt idx="16">
                    <c:v>mai</c:v>
                  </c:pt>
                  <c:pt idx="17">
                    <c:v>juin</c:v>
                  </c:pt>
                  <c:pt idx="18">
                    <c:v>juil</c:v>
                  </c:pt>
                  <c:pt idx="19">
                    <c:v>août</c:v>
                  </c:pt>
                  <c:pt idx="20">
                    <c:v>sept</c:v>
                  </c:pt>
                  <c:pt idx="21">
                    <c:v>oct</c:v>
                  </c:pt>
                  <c:pt idx="22">
                    <c:v>nov</c:v>
                  </c:pt>
                  <c:pt idx="23">
                    <c:v>déc</c:v>
                  </c:pt>
                  <c:pt idx="24">
                    <c:v>janv</c:v>
                  </c:pt>
                  <c:pt idx="25">
                    <c:v>févr</c:v>
                  </c:pt>
                  <c:pt idx="26">
                    <c:v>mars</c:v>
                  </c:pt>
                  <c:pt idx="27">
                    <c:v>avr</c:v>
                  </c:pt>
                  <c:pt idx="28">
                    <c:v>mai</c:v>
                  </c:pt>
                  <c:pt idx="29">
                    <c:v>juin</c:v>
                  </c:pt>
                  <c:pt idx="30">
                    <c:v>juil</c:v>
                  </c:pt>
                  <c:pt idx="31">
                    <c:v>août</c:v>
                  </c:pt>
                  <c:pt idx="32">
                    <c:v>sept</c:v>
                  </c:pt>
                  <c:pt idx="33">
                    <c:v>oct</c:v>
                  </c:pt>
                  <c:pt idx="34">
                    <c:v>nov</c:v>
                  </c:pt>
                  <c:pt idx="35">
                    <c:v>déc</c:v>
                  </c:pt>
                </c:lvl>
                <c:lvl>
                  <c:pt idx="0">
                    <c:v>2019</c:v>
                  </c:pt>
                  <c:pt idx="12">
                    <c:v>2020</c:v>
                  </c:pt>
                  <c:pt idx="24">
                    <c:v>2021</c:v>
                  </c:pt>
                </c:lvl>
              </c:multiLvlStrCache>
            </c:multiLvlStrRef>
          </c:cat>
          <c:val>
            <c:numRef>
              <c:f>'Prix production matériaux'!$P$231:$P$266</c:f>
              <c:numCache>
                <c:formatCode>0.0</c:formatCode>
                <c:ptCount val="36"/>
                <c:pt idx="0">
                  <c:v>112.09090909090909</c:v>
                </c:pt>
                <c:pt idx="1">
                  <c:v>110.90909090909091</c:v>
                </c:pt>
                <c:pt idx="2">
                  <c:v>110.72727272727273</c:v>
                </c:pt>
                <c:pt idx="3">
                  <c:v>111</c:v>
                </c:pt>
                <c:pt idx="4">
                  <c:v>109.45454545454545</c:v>
                </c:pt>
                <c:pt idx="5">
                  <c:v>108</c:v>
                </c:pt>
                <c:pt idx="6">
                  <c:v>107.90909090909091</c:v>
                </c:pt>
                <c:pt idx="7">
                  <c:v>105.81818181818181</c:v>
                </c:pt>
                <c:pt idx="8">
                  <c:v>105.81818181818181</c:v>
                </c:pt>
                <c:pt idx="9">
                  <c:v>101.54545454545455</c:v>
                </c:pt>
                <c:pt idx="10">
                  <c:v>99.454545454545453</c:v>
                </c:pt>
                <c:pt idx="11">
                  <c:v>98.545454545454547</c:v>
                </c:pt>
                <c:pt idx="12">
                  <c:v>100</c:v>
                </c:pt>
                <c:pt idx="13">
                  <c:v>100.90909090909091</c:v>
                </c:pt>
                <c:pt idx="14">
                  <c:v>100.45454545454545</c:v>
                </c:pt>
                <c:pt idx="15">
                  <c:v>100.36363636363636</c:v>
                </c:pt>
                <c:pt idx="16">
                  <c:v>99.181818181818187</c:v>
                </c:pt>
                <c:pt idx="17">
                  <c:v>98.181818181818187</c:v>
                </c:pt>
                <c:pt idx="18">
                  <c:v>97.090909090909093</c:v>
                </c:pt>
                <c:pt idx="19">
                  <c:v>97.090909090909093</c:v>
                </c:pt>
                <c:pt idx="20">
                  <c:v>97.272727272727266</c:v>
                </c:pt>
                <c:pt idx="21">
                  <c:v>98.818181818181813</c:v>
                </c:pt>
                <c:pt idx="22">
                  <c:v>99</c:v>
                </c:pt>
                <c:pt idx="23">
                  <c:v>100.72727272727273</c:v>
                </c:pt>
                <c:pt idx="24">
                  <c:v>111.81818181818181</c:v>
                </c:pt>
                <c:pt idx="25">
                  <c:v>121.54545454545453</c:v>
                </c:pt>
                <c:pt idx="26">
                  <c:v>127.81818181818181</c:v>
                </c:pt>
                <c:pt idx="27">
                  <c:v>132.54545454545456</c:v>
                </c:pt>
                <c:pt idx="28">
                  <c:v>134.45454545454547</c:v>
                </c:pt>
                <c:pt idx="29">
                  <c:v>146.72727272727272</c:v>
                </c:pt>
                <c:pt idx="30">
                  <c:v>163.36363636363637</c:v>
                </c:pt>
                <c:pt idx="31">
                  <c:v>168.90909090909091</c:v>
                </c:pt>
                <c:pt idx="32">
                  <c:v>177.63636363636363</c:v>
                </c:pt>
                <c:pt idx="33">
                  <c:v>174.09090909090909</c:v>
                </c:pt>
              </c:numCache>
            </c:numRef>
          </c:val>
          <c:smooth val="1"/>
          <c:extLst>
            <c:ext xmlns:c16="http://schemas.microsoft.com/office/drawing/2014/chart" uri="{C3380CC4-5D6E-409C-BE32-E72D297353CC}">
              <c16:uniqueId val="{00000003-FB26-4A7B-AB0B-B51D7DE1CD29}"/>
            </c:ext>
          </c:extLst>
        </c:ser>
        <c:ser>
          <c:idx val="4"/>
          <c:order val="4"/>
          <c:tx>
            <c:strRef>
              <c:f>'Prix production matériaux'!$Q$2</c:f>
              <c:strCache>
                <c:ptCount val="1"/>
                <c:pt idx="0">
                  <c:v>Tôles quarto et autres produits plats en aciers non alliés de qualité</c:v>
                </c:pt>
              </c:strCache>
            </c:strRef>
          </c:tx>
          <c:spPr>
            <a:ln w="28575" cap="rnd">
              <a:solidFill>
                <a:srgbClr val="00B0F0"/>
              </a:solidFill>
              <a:round/>
            </a:ln>
            <a:effectLst/>
          </c:spPr>
          <c:marker>
            <c:symbol val="none"/>
          </c:marker>
          <c:cat>
            <c:multiLvlStrRef>
              <c:f>'Prix production matériaux'!$A$231:$B$266</c:f>
              <c:multiLvlStrCache>
                <c:ptCount val="36"/>
                <c:lvl>
                  <c:pt idx="0">
                    <c:v>janv</c:v>
                  </c:pt>
                  <c:pt idx="1">
                    <c:v>févr</c:v>
                  </c:pt>
                  <c:pt idx="2">
                    <c:v>mars</c:v>
                  </c:pt>
                  <c:pt idx="3">
                    <c:v>avr</c:v>
                  </c:pt>
                  <c:pt idx="4">
                    <c:v>mai</c:v>
                  </c:pt>
                  <c:pt idx="5">
                    <c:v>juin</c:v>
                  </c:pt>
                  <c:pt idx="6">
                    <c:v>juil</c:v>
                  </c:pt>
                  <c:pt idx="7">
                    <c:v>août</c:v>
                  </c:pt>
                  <c:pt idx="8">
                    <c:v>sept</c:v>
                  </c:pt>
                  <c:pt idx="9">
                    <c:v>oct</c:v>
                  </c:pt>
                  <c:pt idx="10">
                    <c:v>nov</c:v>
                  </c:pt>
                  <c:pt idx="11">
                    <c:v>déc</c:v>
                  </c:pt>
                  <c:pt idx="12">
                    <c:v>janv</c:v>
                  </c:pt>
                  <c:pt idx="13">
                    <c:v>févr</c:v>
                  </c:pt>
                  <c:pt idx="14">
                    <c:v>mars</c:v>
                  </c:pt>
                  <c:pt idx="15">
                    <c:v>avr</c:v>
                  </c:pt>
                  <c:pt idx="16">
                    <c:v>mai</c:v>
                  </c:pt>
                  <c:pt idx="17">
                    <c:v>juin</c:v>
                  </c:pt>
                  <c:pt idx="18">
                    <c:v>juil</c:v>
                  </c:pt>
                  <c:pt idx="19">
                    <c:v>août</c:v>
                  </c:pt>
                  <c:pt idx="20">
                    <c:v>sept</c:v>
                  </c:pt>
                  <c:pt idx="21">
                    <c:v>oct</c:v>
                  </c:pt>
                  <c:pt idx="22">
                    <c:v>nov</c:v>
                  </c:pt>
                  <c:pt idx="23">
                    <c:v>déc</c:v>
                  </c:pt>
                  <c:pt idx="24">
                    <c:v>janv</c:v>
                  </c:pt>
                  <c:pt idx="25">
                    <c:v>févr</c:v>
                  </c:pt>
                  <c:pt idx="26">
                    <c:v>mars</c:v>
                  </c:pt>
                  <c:pt idx="27">
                    <c:v>avr</c:v>
                  </c:pt>
                  <c:pt idx="28">
                    <c:v>mai</c:v>
                  </c:pt>
                  <c:pt idx="29">
                    <c:v>juin</c:v>
                  </c:pt>
                  <c:pt idx="30">
                    <c:v>juil</c:v>
                  </c:pt>
                  <c:pt idx="31">
                    <c:v>août</c:v>
                  </c:pt>
                  <c:pt idx="32">
                    <c:v>sept</c:v>
                  </c:pt>
                  <c:pt idx="33">
                    <c:v>oct</c:v>
                  </c:pt>
                  <c:pt idx="34">
                    <c:v>nov</c:v>
                  </c:pt>
                  <c:pt idx="35">
                    <c:v>déc</c:v>
                  </c:pt>
                </c:lvl>
                <c:lvl>
                  <c:pt idx="0">
                    <c:v>2019</c:v>
                  </c:pt>
                  <c:pt idx="12">
                    <c:v>2020</c:v>
                  </c:pt>
                  <c:pt idx="24">
                    <c:v>2021</c:v>
                  </c:pt>
                </c:lvl>
              </c:multiLvlStrCache>
            </c:multiLvlStrRef>
          </c:cat>
          <c:val>
            <c:numRef>
              <c:f>'Prix production matériaux'!$R$231:$R$266</c:f>
              <c:numCache>
                <c:formatCode>0.0</c:formatCode>
                <c:ptCount val="36"/>
                <c:pt idx="0">
                  <c:v>109.83957219251337</c:v>
                </c:pt>
                <c:pt idx="1">
                  <c:v>110.05347593582887</c:v>
                </c:pt>
                <c:pt idx="2">
                  <c:v>109.83957219251337</c:v>
                </c:pt>
                <c:pt idx="3">
                  <c:v>108.55614973262033</c:v>
                </c:pt>
                <c:pt idx="4">
                  <c:v>109.62566844919786</c:v>
                </c:pt>
                <c:pt idx="5">
                  <c:v>108.44919786096257</c:v>
                </c:pt>
                <c:pt idx="6">
                  <c:v>105.88235294117646</c:v>
                </c:pt>
                <c:pt idx="7">
                  <c:v>107.16577540106952</c:v>
                </c:pt>
                <c:pt idx="8">
                  <c:v>106.20320855614973</c:v>
                </c:pt>
                <c:pt idx="9">
                  <c:v>103.63636363636364</c:v>
                </c:pt>
                <c:pt idx="10">
                  <c:v>100.42780748663101</c:v>
                </c:pt>
                <c:pt idx="11">
                  <c:v>98.395721925133685</c:v>
                </c:pt>
                <c:pt idx="12">
                  <c:v>100</c:v>
                </c:pt>
                <c:pt idx="13">
                  <c:v>98.82352941176471</c:v>
                </c:pt>
                <c:pt idx="14">
                  <c:v>97.647058823529406</c:v>
                </c:pt>
                <c:pt idx="15">
                  <c:v>97.754010695187162</c:v>
                </c:pt>
                <c:pt idx="16">
                  <c:v>101.71122994652407</c:v>
                </c:pt>
                <c:pt idx="17">
                  <c:v>99.358288770053477</c:v>
                </c:pt>
                <c:pt idx="18">
                  <c:v>97.967914438502675</c:v>
                </c:pt>
                <c:pt idx="19">
                  <c:v>94.652406417112303</c:v>
                </c:pt>
                <c:pt idx="20">
                  <c:v>97.005347593582883</c:v>
                </c:pt>
                <c:pt idx="21">
                  <c:v>100.10695187165776</c:v>
                </c:pt>
                <c:pt idx="22">
                  <c:v>101.92513368983957</c:v>
                </c:pt>
                <c:pt idx="23">
                  <c:v>102.99465240641712</c:v>
                </c:pt>
                <c:pt idx="24">
                  <c:v>113.58288770053476</c:v>
                </c:pt>
                <c:pt idx="25">
                  <c:v>121.60427807486631</c:v>
                </c:pt>
                <c:pt idx="26">
                  <c:v>125.02673796791444</c:v>
                </c:pt>
                <c:pt idx="27">
                  <c:v>142.56684491978612</c:v>
                </c:pt>
                <c:pt idx="28">
                  <c:v>147.16577540106951</c:v>
                </c:pt>
                <c:pt idx="29">
                  <c:v>154.6524064171123</c:v>
                </c:pt>
                <c:pt idx="30">
                  <c:v>180.64171122994654</c:v>
                </c:pt>
                <c:pt idx="31">
                  <c:v>183.10160427807486</c:v>
                </c:pt>
                <c:pt idx="32">
                  <c:v>192.08556149732621</c:v>
                </c:pt>
                <c:pt idx="33">
                  <c:v>190.80213903743316</c:v>
                </c:pt>
              </c:numCache>
            </c:numRef>
          </c:val>
          <c:smooth val="1"/>
          <c:extLst>
            <c:ext xmlns:c16="http://schemas.microsoft.com/office/drawing/2014/chart" uri="{C3380CC4-5D6E-409C-BE32-E72D297353CC}">
              <c16:uniqueId val="{00000004-FB26-4A7B-AB0B-B51D7DE1CD29}"/>
            </c:ext>
          </c:extLst>
        </c:ser>
        <c:ser>
          <c:idx val="5"/>
          <c:order val="5"/>
          <c:tx>
            <c:strRef>
              <c:f>'Prix production matériaux'!$S$2</c:f>
              <c:strCache>
                <c:ptCount val="1"/>
                <c:pt idx="0">
                  <c:v>Demi produits en aluminium</c:v>
                </c:pt>
              </c:strCache>
            </c:strRef>
          </c:tx>
          <c:spPr>
            <a:ln w="28575" cap="rnd">
              <a:solidFill>
                <a:schemeClr val="accent4">
                  <a:lumMod val="50000"/>
                </a:schemeClr>
              </a:solidFill>
              <a:round/>
            </a:ln>
            <a:effectLst/>
          </c:spPr>
          <c:marker>
            <c:symbol val="none"/>
          </c:marker>
          <c:cat>
            <c:multiLvlStrRef>
              <c:f>'Prix production matériaux'!$A$231:$B$266</c:f>
              <c:multiLvlStrCache>
                <c:ptCount val="36"/>
                <c:lvl>
                  <c:pt idx="0">
                    <c:v>janv</c:v>
                  </c:pt>
                  <c:pt idx="1">
                    <c:v>févr</c:v>
                  </c:pt>
                  <c:pt idx="2">
                    <c:v>mars</c:v>
                  </c:pt>
                  <c:pt idx="3">
                    <c:v>avr</c:v>
                  </c:pt>
                  <c:pt idx="4">
                    <c:v>mai</c:v>
                  </c:pt>
                  <c:pt idx="5">
                    <c:v>juin</c:v>
                  </c:pt>
                  <c:pt idx="6">
                    <c:v>juil</c:v>
                  </c:pt>
                  <c:pt idx="7">
                    <c:v>août</c:v>
                  </c:pt>
                  <c:pt idx="8">
                    <c:v>sept</c:v>
                  </c:pt>
                  <c:pt idx="9">
                    <c:v>oct</c:v>
                  </c:pt>
                  <c:pt idx="10">
                    <c:v>nov</c:v>
                  </c:pt>
                  <c:pt idx="11">
                    <c:v>déc</c:v>
                  </c:pt>
                  <c:pt idx="12">
                    <c:v>janv</c:v>
                  </c:pt>
                  <c:pt idx="13">
                    <c:v>févr</c:v>
                  </c:pt>
                  <c:pt idx="14">
                    <c:v>mars</c:v>
                  </c:pt>
                  <c:pt idx="15">
                    <c:v>avr</c:v>
                  </c:pt>
                  <c:pt idx="16">
                    <c:v>mai</c:v>
                  </c:pt>
                  <c:pt idx="17">
                    <c:v>juin</c:v>
                  </c:pt>
                  <c:pt idx="18">
                    <c:v>juil</c:v>
                  </c:pt>
                  <c:pt idx="19">
                    <c:v>août</c:v>
                  </c:pt>
                  <c:pt idx="20">
                    <c:v>sept</c:v>
                  </c:pt>
                  <c:pt idx="21">
                    <c:v>oct</c:v>
                  </c:pt>
                  <c:pt idx="22">
                    <c:v>nov</c:v>
                  </c:pt>
                  <c:pt idx="23">
                    <c:v>déc</c:v>
                  </c:pt>
                  <c:pt idx="24">
                    <c:v>janv</c:v>
                  </c:pt>
                  <c:pt idx="25">
                    <c:v>févr</c:v>
                  </c:pt>
                  <c:pt idx="26">
                    <c:v>mars</c:v>
                  </c:pt>
                  <c:pt idx="27">
                    <c:v>avr</c:v>
                  </c:pt>
                  <c:pt idx="28">
                    <c:v>mai</c:v>
                  </c:pt>
                  <c:pt idx="29">
                    <c:v>juin</c:v>
                  </c:pt>
                  <c:pt idx="30">
                    <c:v>juil</c:v>
                  </c:pt>
                  <c:pt idx="31">
                    <c:v>août</c:v>
                  </c:pt>
                  <c:pt idx="32">
                    <c:v>sept</c:v>
                  </c:pt>
                  <c:pt idx="33">
                    <c:v>oct</c:v>
                  </c:pt>
                  <c:pt idx="34">
                    <c:v>nov</c:v>
                  </c:pt>
                  <c:pt idx="35">
                    <c:v>déc</c:v>
                  </c:pt>
                </c:lvl>
                <c:lvl>
                  <c:pt idx="0">
                    <c:v>2019</c:v>
                  </c:pt>
                  <c:pt idx="12">
                    <c:v>2020</c:v>
                  </c:pt>
                  <c:pt idx="24">
                    <c:v>2021</c:v>
                  </c:pt>
                </c:lvl>
              </c:multiLvlStrCache>
            </c:multiLvlStrRef>
          </c:cat>
          <c:val>
            <c:numRef>
              <c:f>'Prix production matériaux'!$T$231:$T$266</c:f>
              <c:numCache>
                <c:formatCode>0.0</c:formatCode>
                <c:ptCount val="36"/>
                <c:pt idx="0">
                  <c:v>106.74273858921161</c:v>
                </c:pt>
                <c:pt idx="1">
                  <c:v>106.01659751037344</c:v>
                </c:pt>
                <c:pt idx="2">
                  <c:v>105.91286307053942</c:v>
                </c:pt>
                <c:pt idx="3">
                  <c:v>105.08298755186722</c:v>
                </c:pt>
                <c:pt idx="4">
                  <c:v>105.18672199170123</c:v>
                </c:pt>
                <c:pt idx="5">
                  <c:v>103.63070539419087</c:v>
                </c:pt>
                <c:pt idx="6">
                  <c:v>103.42323651452281</c:v>
                </c:pt>
                <c:pt idx="7">
                  <c:v>102.48962655601659</c:v>
                </c:pt>
                <c:pt idx="8">
                  <c:v>101.76348547717842</c:v>
                </c:pt>
                <c:pt idx="9">
                  <c:v>101.14107883817427</c:v>
                </c:pt>
                <c:pt idx="10">
                  <c:v>100.51867219917011</c:v>
                </c:pt>
                <c:pt idx="11">
                  <c:v>101.14107883817427</c:v>
                </c:pt>
                <c:pt idx="12">
                  <c:v>100</c:v>
                </c:pt>
                <c:pt idx="13">
                  <c:v>99.896265560165972</c:v>
                </c:pt>
                <c:pt idx="14">
                  <c:v>96.058091286307047</c:v>
                </c:pt>
                <c:pt idx="15">
                  <c:v>95.331950207468878</c:v>
                </c:pt>
                <c:pt idx="16">
                  <c:v>95.331950207468878</c:v>
                </c:pt>
                <c:pt idx="17">
                  <c:v>95.435684647302892</c:v>
                </c:pt>
                <c:pt idx="18">
                  <c:v>94.709543568464724</c:v>
                </c:pt>
                <c:pt idx="19">
                  <c:v>95.53941908713692</c:v>
                </c:pt>
                <c:pt idx="20">
                  <c:v>96.473029045643145</c:v>
                </c:pt>
                <c:pt idx="21">
                  <c:v>97.095435684647299</c:v>
                </c:pt>
                <c:pt idx="22">
                  <c:v>99.585062240663888</c:v>
                </c:pt>
                <c:pt idx="23">
                  <c:v>99.896265560165972</c:v>
                </c:pt>
                <c:pt idx="24">
                  <c:v>99.481327800829874</c:v>
                </c:pt>
                <c:pt idx="25">
                  <c:v>100.93360995850622</c:v>
                </c:pt>
                <c:pt idx="26">
                  <c:v>103.00829875518671</c:v>
                </c:pt>
                <c:pt idx="27">
                  <c:v>106.32780082987551</c:v>
                </c:pt>
                <c:pt idx="28">
                  <c:v>111.61825726141078</c:v>
                </c:pt>
                <c:pt idx="29">
                  <c:v>114.10788381742738</c:v>
                </c:pt>
                <c:pt idx="30">
                  <c:v>118.87966804979253</c:v>
                </c:pt>
                <c:pt idx="31">
                  <c:v>124.17012448132779</c:v>
                </c:pt>
                <c:pt idx="32">
                  <c:v>129.77178423236515</c:v>
                </c:pt>
                <c:pt idx="33">
                  <c:v>135.26970954356847</c:v>
                </c:pt>
              </c:numCache>
            </c:numRef>
          </c:val>
          <c:smooth val="1"/>
          <c:extLst>
            <c:ext xmlns:c16="http://schemas.microsoft.com/office/drawing/2014/chart" uri="{C3380CC4-5D6E-409C-BE32-E72D297353CC}">
              <c16:uniqueId val="{00000005-FB26-4A7B-AB0B-B51D7DE1CD29}"/>
            </c:ext>
          </c:extLst>
        </c:ser>
        <c:dLbls>
          <c:showLegendKey val="0"/>
          <c:showVal val="0"/>
          <c:showCatName val="0"/>
          <c:showSerName val="0"/>
          <c:showPercent val="0"/>
          <c:showBubbleSize val="0"/>
        </c:dLbls>
        <c:smooth val="0"/>
        <c:axId val="86812127"/>
        <c:axId val="86826687"/>
      </c:lineChart>
      <c:catAx>
        <c:axId val="86812127"/>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26687"/>
        <c:crossesAt val="-80"/>
        <c:auto val="1"/>
        <c:lblAlgn val="ctr"/>
        <c:lblOffset val="100"/>
        <c:noMultiLvlLbl val="0"/>
      </c:catAx>
      <c:valAx>
        <c:axId val="86826687"/>
        <c:scaling>
          <c:orientation val="minMax"/>
          <c:max val="205"/>
          <c:min val="85"/>
        </c:scaling>
        <c:delete val="0"/>
        <c:axPos val="l"/>
        <c:majorGridlines>
          <c:spPr>
            <a:ln w="9525" cap="flat" cmpd="sng" algn="ctr">
              <a:solidFill>
                <a:schemeClr val="tx1"/>
              </a:solidFill>
              <a:prstDash val="sysDot"/>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fr-FR" sz="1200">
                    <a:latin typeface="Arial" panose="020B0604020202020204" pitchFamily="34" charset="0"/>
                    <a:cs typeface="Arial" panose="020B0604020202020204" pitchFamily="34" charset="0"/>
                  </a:rPr>
                  <a:t>Base 100 en janvier 2020</a:t>
                </a:r>
              </a:p>
            </c:rich>
          </c:tx>
          <c:layout>
            <c:manualLayout>
              <c:xMode val="edge"/>
              <c:yMode val="edge"/>
              <c:x val="4.2760406775545397E-4"/>
              <c:y val="0.21836605481492091"/>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12127"/>
        <c:crosses val="autoZero"/>
        <c:crossBetween val="between"/>
        <c:majorUnit val="20"/>
      </c:valAx>
      <c:spPr>
        <a:blipFill>
          <a:blip xmlns:r="http://schemas.openxmlformats.org/officeDocument/2006/relationships" r:embed="rId3"/>
          <a:tile tx="0" ty="0" sx="100000" sy="100000" flip="none" algn="tl"/>
        </a:blipFill>
        <a:ln>
          <a:noFill/>
        </a:ln>
        <a:effectLst/>
      </c:spPr>
    </c:plotArea>
    <c:legend>
      <c:legendPos val="tr"/>
      <c:legendEntry>
        <c:idx val="0"/>
        <c:txPr>
          <a:bodyPr rot="0" spcFirstLastPara="1" vertOverflow="ellipsis" vert="horz" wrap="square" anchor="ctr" anchorCtr="1"/>
          <a:lstStyle/>
          <a:p>
            <a:pPr>
              <a:defRPr sz="1400" b="0" i="0" u="none" strike="noStrike" kern="1200" baseline="0">
                <a:solidFill>
                  <a:srgbClr val="7030A0"/>
                </a:solidFill>
                <a:latin typeface="Arial" panose="020B0604020202020204" pitchFamily="34" charset="0"/>
                <a:ea typeface="+mn-ea"/>
                <a:cs typeface="Arial" panose="020B0604020202020204" pitchFamily="34" charset="0"/>
              </a:defRPr>
            </a:pPr>
            <a:endParaRPr lang="fr-FR"/>
          </a:p>
        </c:txPr>
      </c:legendEntry>
      <c:legendEntry>
        <c:idx val="1"/>
        <c:txPr>
          <a:bodyPr rot="0" spcFirstLastPara="1" vertOverflow="ellipsis" vert="horz" wrap="square" anchor="ctr" anchorCtr="1"/>
          <a:lstStyle/>
          <a:p>
            <a:pPr>
              <a:defRPr sz="1400" b="0" i="0" u="none" strike="noStrike" kern="1200" baseline="0">
                <a:solidFill>
                  <a:schemeClr val="accent4"/>
                </a:solidFill>
                <a:latin typeface="Arial" panose="020B0604020202020204" pitchFamily="34" charset="0"/>
                <a:ea typeface="+mn-ea"/>
                <a:cs typeface="Arial" panose="020B0604020202020204" pitchFamily="34" charset="0"/>
              </a:defRPr>
            </a:pPr>
            <a:endParaRPr lang="fr-FR"/>
          </a:p>
        </c:txPr>
      </c:legendEntry>
      <c:legendEntry>
        <c:idx val="2"/>
        <c:txPr>
          <a:bodyPr rot="0" spcFirstLastPara="1" vertOverflow="ellipsis" vert="horz" wrap="square" anchor="ctr" anchorCtr="1"/>
          <a:lstStyle/>
          <a:p>
            <a:pPr>
              <a:defRPr sz="1400" b="0" i="0" u="none" strike="noStrike" kern="1200" baseline="0">
                <a:solidFill>
                  <a:srgbClr val="C00000"/>
                </a:solidFill>
                <a:latin typeface="Arial" panose="020B0604020202020204" pitchFamily="34" charset="0"/>
                <a:ea typeface="+mn-ea"/>
                <a:cs typeface="Arial" panose="020B0604020202020204" pitchFamily="34" charset="0"/>
              </a:defRPr>
            </a:pPr>
            <a:endParaRPr lang="fr-FR"/>
          </a:p>
        </c:txPr>
      </c:legendEntry>
      <c:legendEntry>
        <c:idx val="3"/>
        <c:txPr>
          <a:bodyPr rot="0" spcFirstLastPara="1" vertOverflow="ellipsis" vert="horz" wrap="square" anchor="ctr" anchorCtr="1"/>
          <a:lstStyle/>
          <a:p>
            <a:pPr>
              <a:defRPr sz="1400" b="0" i="0" u="none" strike="noStrike" kern="1200" baseline="0">
                <a:solidFill>
                  <a:schemeClr val="accent6"/>
                </a:solidFill>
                <a:latin typeface="Arial" panose="020B0604020202020204" pitchFamily="34" charset="0"/>
                <a:ea typeface="+mn-ea"/>
                <a:cs typeface="Arial" panose="020B0604020202020204" pitchFamily="34" charset="0"/>
              </a:defRPr>
            </a:pPr>
            <a:endParaRPr lang="fr-FR"/>
          </a:p>
        </c:txPr>
      </c:legendEntry>
      <c:legendEntry>
        <c:idx val="4"/>
        <c:txPr>
          <a:bodyPr rot="0" spcFirstLastPara="1" vertOverflow="ellipsis" vert="horz" wrap="square" anchor="ctr" anchorCtr="1"/>
          <a:lstStyle/>
          <a:p>
            <a:pPr>
              <a:defRPr sz="1400" b="0" i="0" u="none" strike="noStrike" kern="1200" baseline="0">
                <a:solidFill>
                  <a:srgbClr val="00B0F0"/>
                </a:solidFill>
                <a:latin typeface="Arial" panose="020B0604020202020204" pitchFamily="34" charset="0"/>
                <a:ea typeface="+mn-ea"/>
                <a:cs typeface="Arial" panose="020B0604020202020204" pitchFamily="34" charset="0"/>
              </a:defRPr>
            </a:pPr>
            <a:endParaRPr lang="fr-FR"/>
          </a:p>
        </c:txPr>
      </c:legendEntry>
      <c:layout>
        <c:manualLayout>
          <c:xMode val="edge"/>
          <c:yMode val="edge"/>
          <c:x val="0.71910421274537195"/>
          <c:y val="4.7058823529411764E-2"/>
          <c:w val="0.26839578930515262"/>
          <c:h val="0.9333790335031650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9525" cap="flat" cmpd="sng" algn="ctr">
      <a:noFill/>
      <a:round/>
    </a:ln>
    <a:effectLst/>
  </c:spPr>
  <c:txPr>
    <a:bodyPr/>
    <a:lstStyle/>
    <a:p>
      <a:pPr>
        <a:defRPr/>
      </a:pPr>
      <a:endParaRPr lang="fr-FR"/>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551198255293369E-2"/>
          <c:y val="5.0926028612620605E-2"/>
          <c:w val="0.92230649429061407"/>
          <c:h val="0.77103231838234265"/>
        </c:manualLayout>
      </c:layout>
      <c:barChart>
        <c:barDir val="col"/>
        <c:grouping val="clustered"/>
        <c:varyColors val="0"/>
        <c:ser>
          <c:idx val="0"/>
          <c:order val="0"/>
          <c:tx>
            <c:v>Niveaux à fin janvier 2021</c:v>
          </c:tx>
          <c:spPr>
            <a:pattFill prst="wdDnDiag">
              <a:fgClr>
                <a:srgbClr val="00B050"/>
              </a:fgClr>
              <a:bgClr>
                <a:schemeClr val="bg1"/>
              </a:bgClr>
            </a:pattFill>
            <a:ln>
              <a:solidFill>
                <a:srgbClr val="00B050"/>
              </a:solidFill>
            </a:ln>
            <a:effectLst/>
          </c:spPr>
          <c:invertIfNegative val="0"/>
          <c:cat>
            <c:numRef>
              <c:f>Feuil2!$A$5:$A$10</c:f>
              <c:numCache>
                <c:formatCode>General</c:formatCode>
                <c:ptCount val="6"/>
                <c:pt idx="0">
                  <c:v>2015</c:v>
                </c:pt>
                <c:pt idx="1">
                  <c:v>2016</c:v>
                </c:pt>
                <c:pt idx="2">
                  <c:v>2017</c:v>
                </c:pt>
                <c:pt idx="3">
                  <c:v>2018</c:v>
                </c:pt>
                <c:pt idx="4">
                  <c:v>2019</c:v>
                </c:pt>
                <c:pt idx="5">
                  <c:v>2020</c:v>
                </c:pt>
              </c:numCache>
            </c:numRef>
          </c:cat>
          <c:val>
            <c:numRef>
              <c:f>Feuil2!$B$5:$B$10</c:f>
              <c:numCache>
                <c:formatCode>0.0</c:formatCode>
                <c:ptCount val="6"/>
                <c:pt idx="0">
                  <c:v>342.3</c:v>
                </c:pt>
                <c:pt idx="1">
                  <c:v>374.8</c:v>
                </c:pt>
                <c:pt idx="2">
                  <c:v>429.1</c:v>
                </c:pt>
                <c:pt idx="3">
                  <c:v>410.9</c:v>
                </c:pt>
                <c:pt idx="4">
                  <c:v>404.6</c:v>
                </c:pt>
                <c:pt idx="5">
                  <c:v>376.9</c:v>
                </c:pt>
              </c:numCache>
            </c:numRef>
          </c:val>
          <c:extLst>
            <c:ext xmlns:c16="http://schemas.microsoft.com/office/drawing/2014/chart" uri="{C3380CC4-5D6E-409C-BE32-E72D297353CC}">
              <c16:uniqueId val="{00000000-2864-4398-82C8-A4E4823D3A4C}"/>
            </c:ext>
          </c:extLst>
        </c:ser>
        <c:ser>
          <c:idx val="1"/>
          <c:order val="1"/>
          <c:tx>
            <c:v>Niveaux à fin février 2021</c:v>
          </c:tx>
          <c:spPr>
            <a:solidFill>
              <a:srgbClr val="00B050"/>
            </a:solidFill>
            <a:ln>
              <a:noFill/>
            </a:ln>
            <a:effectLst/>
          </c:spPr>
          <c:invertIfNegative val="0"/>
          <c:cat>
            <c:numRef>
              <c:f>Feuil2!$A$5:$A$10</c:f>
              <c:numCache>
                <c:formatCode>General</c:formatCode>
                <c:ptCount val="6"/>
                <c:pt idx="0">
                  <c:v>2015</c:v>
                </c:pt>
                <c:pt idx="1">
                  <c:v>2016</c:v>
                </c:pt>
                <c:pt idx="2">
                  <c:v>2017</c:v>
                </c:pt>
                <c:pt idx="3">
                  <c:v>2018</c:v>
                </c:pt>
                <c:pt idx="4">
                  <c:v>2019</c:v>
                </c:pt>
                <c:pt idx="5">
                  <c:v>2020</c:v>
                </c:pt>
              </c:numCache>
            </c:numRef>
          </c:cat>
          <c:val>
            <c:numRef>
              <c:f>Feuil2!$C$5:$C$10</c:f>
              <c:numCache>
                <c:formatCode>0.0</c:formatCode>
                <c:ptCount val="6"/>
                <c:pt idx="0">
                  <c:v>342.3</c:v>
                </c:pt>
                <c:pt idx="1">
                  <c:v>372.4</c:v>
                </c:pt>
                <c:pt idx="2">
                  <c:v>437.9</c:v>
                </c:pt>
                <c:pt idx="3">
                  <c:v>400.3</c:v>
                </c:pt>
                <c:pt idx="4">
                  <c:v>386.9</c:v>
                </c:pt>
                <c:pt idx="5" formatCode="General">
                  <c:v>351.1</c:v>
                </c:pt>
              </c:numCache>
            </c:numRef>
          </c:val>
          <c:extLst>
            <c:ext xmlns:c16="http://schemas.microsoft.com/office/drawing/2014/chart" uri="{C3380CC4-5D6E-409C-BE32-E72D297353CC}">
              <c16:uniqueId val="{00000001-2864-4398-82C8-A4E4823D3A4C}"/>
            </c:ext>
          </c:extLst>
        </c:ser>
        <c:dLbls>
          <c:showLegendKey val="0"/>
          <c:showVal val="0"/>
          <c:showCatName val="0"/>
          <c:showSerName val="0"/>
          <c:showPercent val="0"/>
          <c:showBubbleSize val="0"/>
        </c:dLbls>
        <c:gapWidth val="150"/>
        <c:axId val="86812127"/>
        <c:axId val="86826687"/>
      </c:barChart>
      <c:catAx>
        <c:axId val="86812127"/>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26687"/>
        <c:crossesAt val="-80"/>
        <c:auto val="1"/>
        <c:lblAlgn val="ctr"/>
        <c:lblOffset val="100"/>
        <c:noMultiLvlLbl val="0"/>
      </c:catAx>
      <c:valAx>
        <c:axId val="86826687"/>
        <c:scaling>
          <c:orientation val="minMax"/>
          <c:max val="440"/>
          <c:min val="300"/>
        </c:scaling>
        <c:delete val="0"/>
        <c:axPos val="l"/>
        <c:majorGridlines>
          <c:spPr>
            <a:ln w="9525" cap="flat" cmpd="sng" algn="ctr">
              <a:solidFill>
                <a:schemeClr val="tx1"/>
              </a:solidFill>
              <a:prstDash val="sysDot"/>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crossAx val="86812127"/>
        <c:crosses val="autoZero"/>
        <c:crossBetween val="between"/>
      </c:valAx>
      <c:spPr>
        <a:blipFill>
          <a:blip xmlns:r="http://schemas.openxmlformats.org/officeDocument/2006/relationships" r:embed="rId3"/>
          <a:tile tx="0" ty="0" sx="100000" sy="100000" flip="none" algn="tl"/>
        </a:blip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legendEntry>
      <c:legendEntry>
        <c:idx val="1"/>
        <c:txPr>
          <a:bodyPr rot="0" spcFirstLastPara="1" vertOverflow="ellipsis" vert="horz" wrap="square" anchor="ctr" anchorCtr="1"/>
          <a:lstStyle/>
          <a:p>
            <a:pPr>
              <a:defRPr sz="14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legendEntry>
      <c:layout>
        <c:manualLayout>
          <c:xMode val="edge"/>
          <c:yMode val="edge"/>
          <c:x val="7.9535997289584964E-2"/>
          <c:y val="0.89453744861988194"/>
          <c:w val="0.83527450540462833"/>
          <c:h val="8.7135400551828016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9525" cap="flat" cmpd="sng" algn="ctr">
      <a:noFill/>
      <a:round/>
    </a:ln>
    <a:effectLst/>
  </c:spPr>
  <c:txPr>
    <a:bodyPr/>
    <a:lstStyle/>
    <a:p>
      <a:pPr>
        <a:defRPr/>
      </a:pPr>
      <a:endParaRPr lang="fr-FR"/>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414793993280565E-2"/>
          <c:y val="5.0926028612620605E-2"/>
          <c:w val="0.88575844656466785"/>
          <c:h val="0.78130445935271042"/>
        </c:manualLayout>
      </c:layout>
      <c:barChart>
        <c:barDir val="col"/>
        <c:grouping val="clustered"/>
        <c:varyColors val="0"/>
        <c:ser>
          <c:idx val="0"/>
          <c:order val="0"/>
          <c:tx>
            <c:strRef>
              <c:f>Feuil1!$B$3</c:f>
              <c:strCache>
                <c:ptCount val="1"/>
                <c:pt idx="0">
                  <c:v>Autorisations</c:v>
                </c:pt>
              </c:strCache>
            </c:strRef>
          </c:tx>
          <c:spPr>
            <a:solidFill>
              <a:srgbClr val="0070C0"/>
            </a:solidFill>
            <a:ln>
              <a:noFill/>
            </a:ln>
            <a:effectLst/>
          </c:spPr>
          <c:invertIfNegative val="0"/>
          <c:dPt>
            <c:idx val="12"/>
            <c:invertIfNegative val="0"/>
            <c:bubble3D val="0"/>
            <c:spPr>
              <a:solidFill>
                <a:srgbClr val="0070C0"/>
              </a:solidFill>
              <a:ln>
                <a:solidFill>
                  <a:srgbClr val="0070C0"/>
                </a:solidFill>
              </a:ln>
              <a:effectLst/>
            </c:spPr>
            <c:extLst>
              <c:ext xmlns:c16="http://schemas.microsoft.com/office/drawing/2014/chart" uri="{C3380CC4-5D6E-409C-BE32-E72D297353CC}">
                <c16:uniqueId val="{00000001-E061-4BA6-A9F2-E63D80D84606}"/>
              </c:ext>
            </c:extLst>
          </c:dPt>
          <c:dPt>
            <c:idx val="13"/>
            <c:invertIfNegative val="0"/>
            <c:bubble3D val="0"/>
            <c:spPr>
              <a:pattFill prst="horzBrick">
                <a:fgClr>
                  <a:srgbClr val="0070C0"/>
                </a:fgClr>
                <a:bgClr>
                  <a:schemeClr val="bg1"/>
                </a:bgClr>
              </a:pattFill>
              <a:ln>
                <a:solidFill>
                  <a:srgbClr val="0070C0"/>
                </a:solidFill>
              </a:ln>
              <a:effectLst/>
            </c:spPr>
            <c:extLst>
              <c:ext xmlns:c16="http://schemas.microsoft.com/office/drawing/2014/chart" uri="{C3380CC4-5D6E-409C-BE32-E72D297353CC}">
                <c16:uniqueId val="{00000003-E061-4BA6-A9F2-E63D80D84606}"/>
              </c:ext>
            </c:extLst>
          </c:dPt>
          <c:cat>
            <c:strRef>
              <c:f>Feuil1!$A$27:$A$40</c:f>
              <c:strCache>
                <c:ptCount val="14"/>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 (e)</c:v>
                </c:pt>
                <c:pt idx="13">
                  <c:v>2022 (p)</c:v>
                </c:pt>
              </c:strCache>
            </c:strRef>
          </c:cat>
          <c:val>
            <c:numRef>
              <c:f>Feuil1!$C$27:$C$40</c:f>
              <c:numCache>
                <c:formatCode>#,##0</c:formatCode>
                <c:ptCount val="14"/>
                <c:pt idx="0">
                  <c:v>199.19</c:v>
                </c:pt>
                <c:pt idx="1">
                  <c:v>241.06</c:v>
                </c:pt>
                <c:pt idx="2">
                  <c:v>240.72</c:v>
                </c:pt>
                <c:pt idx="3">
                  <c:v>216.78</c:v>
                </c:pt>
                <c:pt idx="4">
                  <c:v>191.21</c:v>
                </c:pt>
                <c:pt idx="5" formatCode="0">
                  <c:v>161.54</c:v>
                </c:pt>
                <c:pt idx="6" formatCode="0">
                  <c:v>168.84</c:v>
                </c:pt>
                <c:pt idx="7" formatCode="0">
                  <c:v>185.61</c:v>
                </c:pt>
                <c:pt idx="8" formatCode="0">
                  <c:v>199.74</c:v>
                </c:pt>
                <c:pt idx="9">
                  <c:v>184.76</c:v>
                </c:pt>
                <c:pt idx="10">
                  <c:v>186.75</c:v>
                </c:pt>
                <c:pt idx="11">
                  <c:v>171.69</c:v>
                </c:pt>
                <c:pt idx="12">
                  <c:v>215.67</c:v>
                </c:pt>
                <c:pt idx="13">
                  <c:v>196.10911496993498</c:v>
                </c:pt>
              </c:numCache>
            </c:numRef>
          </c:val>
          <c:extLst>
            <c:ext xmlns:c16="http://schemas.microsoft.com/office/drawing/2014/chart" uri="{C3380CC4-5D6E-409C-BE32-E72D297353CC}">
              <c16:uniqueId val="{00000004-E061-4BA6-A9F2-E63D80D84606}"/>
            </c:ext>
          </c:extLst>
        </c:ser>
        <c:ser>
          <c:idx val="1"/>
          <c:order val="1"/>
          <c:tx>
            <c:strRef>
              <c:f>Feuil1!$E$3</c:f>
              <c:strCache>
                <c:ptCount val="1"/>
                <c:pt idx="0">
                  <c:v>Mises en chantier</c:v>
                </c:pt>
              </c:strCache>
            </c:strRef>
          </c:tx>
          <c:spPr>
            <a:solidFill>
              <a:srgbClr val="00B050"/>
            </a:solidFill>
            <a:ln>
              <a:noFill/>
            </a:ln>
            <a:effectLst/>
          </c:spPr>
          <c:invertIfNegative val="0"/>
          <c:dPt>
            <c:idx val="12"/>
            <c:invertIfNegative val="0"/>
            <c:bubble3D val="0"/>
            <c:spPr>
              <a:solidFill>
                <a:srgbClr val="00B050"/>
              </a:solidFill>
              <a:ln>
                <a:solidFill>
                  <a:srgbClr val="00B050"/>
                </a:solidFill>
              </a:ln>
              <a:effectLst/>
            </c:spPr>
            <c:extLst>
              <c:ext xmlns:c16="http://schemas.microsoft.com/office/drawing/2014/chart" uri="{C3380CC4-5D6E-409C-BE32-E72D297353CC}">
                <c16:uniqueId val="{00000006-E061-4BA6-A9F2-E63D80D84606}"/>
              </c:ext>
            </c:extLst>
          </c:dPt>
          <c:dPt>
            <c:idx val="13"/>
            <c:invertIfNegative val="0"/>
            <c:bubble3D val="0"/>
            <c:spPr>
              <a:pattFill prst="horzBrick">
                <a:fgClr>
                  <a:srgbClr val="00B050"/>
                </a:fgClr>
                <a:bgClr>
                  <a:schemeClr val="bg1"/>
                </a:bgClr>
              </a:pattFill>
              <a:ln>
                <a:solidFill>
                  <a:srgbClr val="00B050"/>
                </a:solidFill>
              </a:ln>
              <a:effectLst/>
            </c:spPr>
            <c:extLst>
              <c:ext xmlns:c16="http://schemas.microsoft.com/office/drawing/2014/chart" uri="{C3380CC4-5D6E-409C-BE32-E72D297353CC}">
                <c16:uniqueId val="{00000008-E061-4BA6-A9F2-E63D80D84606}"/>
              </c:ext>
            </c:extLst>
          </c:dPt>
          <c:cat>
            <c:strRef>
              <c:f>Feuil1!$A$27:$A$40</c:f>
              <c:strCache>
                <c:ptCount val="14"/>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 (e)</c:v>
                </c:pt>
                <c:pt idx="13">
                  <c:v>2022 (p)</c:v>
                </c:pt>
              </c:strCache>
            </c:strRef>
          </c:cat>
          <c:val>
            <c:numRef>
              <c:f>Feuil1!$F$27:$F$40</c:f>
              <c:numCache>
                <c:formatCode>#,##0</c:formatCode>
                <c:ptCount val="14"/>
                <c:pt idx="0">
                  <c:v>175.86</c:v>
                </c:pt>
                <c:pt idx="1">
                  <c:v>208.09</c:v>
                </c:pt>
                <c:pt idx="2">
                  <c:v>215.39</c:v>
                </c:pt>
                <c:pt idx="3">
                  <c:v>188.1</c:v>
                </c:pt>
                <c:pt idx="4">
                  <c:v>173.69</c:v>
                </c:pt>
                <c:pt idx="5" formatCode="0">
                  <c:v>147.19999999999999</c:v>
                </c:pt>
                <c:pt idx="6" formatCode="0">
                  <c:v>144.41999999999999</c:v>
                </c:pt>
                <c:pt idx="7" formatCode="0">
                  <c:v>155.55000000000001</c:v>
                </c:pt>
                <c:pt idx="8" formatCode="0">
                  <c:v>176.94</c:v>
                </c:pt>
                <c:pt idx="9">
                  <c:v>162.44</c:v>
                </c:pt>
                <c:pt idx="10">
                  <c:v>161.88999999999999</c:v>
                </c:pt>
                <c:pt idx="11">
                  <c:v>145.74</c:v>
                </c:pt>
                <c:pt idx="12">
                  <c:v>163.13</c:v>
                </c:pt>
                <c:pt idx="13">
                  <c:v>178.56910224147333</c:v>
                </c:pt>
              </c:numCache>
            </c:numRef>
          </c:val>
          <c:extLst>
            <c:ext xmlns:c16="http://schemas.microsoft.com/office/drawing/2014/chart" uri="{C3380CC4-5D6E-409C-BE32-E72D297353CC}">
              <c16:uniqueId val="{00000009-E061-4BA6-A9F2-E63D80D84606}"/>
            </c:ext>
          </c:extLst>
        </c:ser>
        <c:dLbls>
          <c:showLegendKey val="0"/>
          <c:showVal val="0"/>
          <c:showCatName val="0"/>
          <c:showSerName val="0"/>
          <c:showPercent val="0"/>
          <c:showBubbleSize val="0"/>
        </c:dLbls>
        <c:gapWidth val="150"/>
        <c:axId val="86812127"/>
        <c:axId val="86826687"/>
      </c:barChart>
      <c:catAx>
        <c:axId val="86812127"/>
        <c:scaling>
          <c:orientation val="minMax"/>
        </c:scaling>
        <c:delete val="0"/>
        <c:axPos val="b"/>
        <c:numFmt formatCode="General" sourceLinked="1"/>
        <c:majorTickMark val="none"/>
        <c:minorTickMark val="out"/>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26687"/>
        <c:crossesAt val="-80"/>
        <c:auto val="1"/>
        <c:lblAlgn val="ctr"/>
        <c:lblOffset val="100"/>
        <c:noMultiLvlLbl val="0"/>
      </c:catAx>
      <c:valAx>
        <c:axId val="86826687"/>
        <c:scaling>
          <c:orientation val="minMax"/>
          <c:max val="260"/>
          <c:min val="100"/>
        </c:scaling>
        <c:delete val="0"/>
        <c:axPos val="l"/>
        <c:majorGridlines>
          <c:spPr>
            <a:ln w="9525" cap="flat" cmpd="sng" algn="ctr">
              <a:solidFill>
                <a:schemeClr val="tx1"/>
              </a:solidFill>
              <a:prstDash val="sysDot"/>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fr-FR" sz="1200">
                    <a:latin typeface="Arial" panose="020B0604020202020204" pitchFamily="34" charset="0"/>
                    <a:cs typeface="Arial" panose="020B0604020202020204" pitchFamily="34" charset="0"/>
                  </a:rPr>
                  <a:t>En milliers de logements</a:t>
                </a:r>
              </a:p>
            </c:rich>
          </c:tx>
          <c:layout>
            <c:manualLayout>
              <c:xMode val="edge"/>
              <c:yMode val="edge"/>
              <c:x val="6.9770217674055364E-4"/>
              <c:y val="0.23164054473152368"/>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r-FR"/>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crossAx val="86812127"/>
        <c:crosses val="autoZero"/>
        <c:crossBetween val="between"/>
        <c:majorUnit val="40"/>
      </c:valAx>
      <c:spPr>
        <a:blipFill>
          <a:blip xmlns:r="http://schemas.openxmlformats.org/officeDocument/2006/relationships" r:embed="rId3"/>
          <a:tile tx="0" ty="0" sx="100000" sy="100000" flip="none" algn="tl"/>
        </a:blip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rgbClr val="0070C0"/>
                </a:solidFill>
                <a:latin typeface="Arial" panose="020B0604020202020204" pitchFamily="34" charset="0"/>
                <a:ea typeface="+mn-ea"/>
                <a:cs typeface="Arial" panose="020B0604020202020204" pitchFamily="34" charset="0"/>
              </a:defRPr>
            </a:pPr>
            <a:endParaRPr lang="fr-FR"/>
          </a:p>
        </c:txPr>
      </c:legendEntry>
      <c:legendEntry>
        <c:idx val="1"/>
        <c:txPr>
          <a:bodyPr rot="0" spcFirstLastPara="1" vertOverflow="ellipsis" vert="horz" wrap="square" anchor="ctr" anchorCtr="1"/>
          <a:lstStyle/>
          <a:p>
            <a:pPr>
              <a:defRPr sz="1400" b="0" i="0" u="none" strike="noStrike" kern="1200" baseline="0">
                <a:solidFill>
                  <a:srgbClr val="00B050"/>
                </a:solidFill>
                <a:latin typeface="Arial" panose="020B0604020202020204" pitchFamily="34" charset="0"/>
                <a:ea typeface="+mn-ea"/>
                <a:cs typeface="Arial" panose="020B0604020202020204" pitchFamily="34" charset="0"/>
              </a:defRPr>
            </a:pPr>
            <a:endParaRPr lang="fr-FR"/>
          </a:p>
        </c:txPr>
      </c:legendEntry>
      <c:layout>
        <c:manualLayout>
          <c:xMode val="edge"/>
          <c:yMode val="edge"/>
          <c:x val="7.8755030244015284E-2"/>
          <c:y val="0.9249433379651073"/>
          <c:w val="0.81777268116569179"/>
          <c:h val="6.6914620966496835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9525" cap="flat" cmpd="sng" algn="ctr">
      <a:noFill/>
      <a:round/>
    </a:ln>
    <a:effectLst/>
  </c:spPr>
  <c:txPr>
    <a:bodyPr/>
    <a:lstStyle/>
    <a:p>
      <a:pPr>
        <a:defRPr/>
      </a:pPr>
      <a:endParaRPr lang="fr-FR"/>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983519298376579E-2"/>
          <c:y val="0.11119121055821088"/>
          <c:w val="0.9140209220415233"/>
          <c:h val="0.7802193925403379"/>
        </c:manualLayout>
      </c:layout>
      <c:barChart>
        <c:barDir val="col"/>
        <c:grouping val="clustered"/>
        <c:varyColors val="0"/>
        <c:ser>
          <c:idx val="0"/>
          <c:order val="0"/>
          <c:tx>
            <c:strRef>
              <c:f>INDCOL!$W$13</c:f>
              <c:strCache>
                <c:ptCount val="1"/>
                <c:pt idx="0">
                  <c:v>Collectif (yc logements en résidence)</c:v>
                </c:pt>
              </c:strCache>
            </c:strRef>
          </c:tx>
          <c:spPr>
            <a:solidFill>
              <a:schemeClr val="accent5">
                <a:lumMod val="60000"/>
                <a:lumOff val="40000"/>
              </a:schemeClr>
            </a:solidFill>
            <a:ln>
              <a:noFill/>
            </a:ln>
            <a:effectLst/>
          </c:spPr>
          <c:invertIfNegative val="0"/>
          <c:dLbls>
            <c:dLbl>
              <c:idx val="0"/>
              <c:tx>
                <c:rich>
                  <a:bodyPr/>
                  <a:lstStyle/>
                  <a:p>
                    <a:fld id="{24605300-445D-42BB-BA6A-90E79BB993EE}" type="CELLRANGE">
                      <a:rPr lang="en-US"/>
                      <a:pPr/>
                      <a:t>[PLAGECELL]</a:t>
                    </a:fld>
                    <a:endParaRPr lang="fr-FR"/>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45B9-40C6-8355-878A09A2A8C3}"/>
                </c:ext>
              </c:extLst>
            </c:dLbl>
            <c:dLbl>
              <c:idx val="1"/>
              <c:tx>
                <c:rich>
                  <a:bodyPr/>
                  <a:lstStyle/>
                  <a:p>
                    <a:fld id="{1E6C0778-940C-4C40-BBED-4E6135E65BE0}" type="CELLRANGE">
                      <a:rPr lang="fr-FR"/>
                      <a:pPr/>
                      <a:t>[PLAGECELL]</a:t>
                    </a:fld>
                    <a:endParaRPr lang="fr-FR"/>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45B9-40C6-8355-878A09A2A8C3}"/>
                </c:ext>
              </c:extLst>
            </c:dLbl>
            <c:spPr>
              <a:noFill/>
              <a:ln>
                <a:noFill/>
              </a:ln>
              <a:effectLst/>
            </c:spPr>
            <c:txPr>
              <a:bodyPr rot="0" spcFirstLastPara="1" vertOverflow="ellipsis" vert="horz" wrap="square" anchor="ctr" anchorCtr="1"/>
              <a:lstStyle/>
              <a:p>
                <a:pPr>
                  <a:defRPr sz="1400" b="1" i="0" u="none" strike="noStrike" kern="1200" baseline="0">
                    <a:solidFill>
                      <a:schemeClr val="accent5">
                        <a:lumMod val="60000"/>
                        <a:lumOff val="40000"/>
                      </a:schemeClr>
                    </a:solidFill>
                    <a:latin typeface="Arial" panose="020B0604020202020204" pitchFamily="34" charset="0"/>
                    <a:ea typeface="+mn-ea"/>
                    <a:cs typeface="Arial" panose="020B0604020202020204" pitchFamily="34" charset="0"/>
                  </a:defRPr>
                </a:pPr>
                <a:endParaRPr lang="fr-FR"/>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INDCOL!$V$14:$V$15</c:f>
              <c:strCache>
                <c:ptCount val="2"/>
                <c:pt idx="0">
                  <c:v>Abis, A et B1</c:v>
                </c:pt>
                <c:pt idx="1">
                  <c:v>B2 et C</c:v>
                </c:pt>
              </c:strCache>
            </c:strRef>
          </c:cat>
          <c:val>
            <c:numRef>
              <c:f>INDCOL!$W$14:$W$15</c:f>
              <c:numCache>
                <c:formatCode>0.0</c:formatCode>
                <c:ptCount val="2"/>
                <c:pt idx="0">
                  <c:v>-14.509000000000043</c:v>
                </c:pt>
                <c:pt idx="1">
                  <c:v>12.078000000000003</c:v>
                </c:pt>
              </c:numCache>
            </c:numRef>
          </c:val>
          <c:extLst>
            <c:ext xmlns:c15="http://schemas.microsoft.com/office/drawing/2012/chart" uri="{02D57815-91ED-43cb-92C2-25804820EDAC}">
              <c15:datalabelsRange>
                <c15:f>INDCOL!$AA$14:$AA$15</c15:f>
                <c15:dlblRangeCache>
                  <c:ptCount val="2"/>
                  <c:pt idx="0">
                    <c:v>-14.5 
(-8%)</c:v>
                  </c:pt>
                  <c:pt idx="1">
                    <c:v>12.1 
(+ 26%)</c:v>
                  </c:pt>
                </c15:dlblRangeCache>
              </c15:datalabelsRange>
            </c:ext>
            <c:ext xmlns:c16="http://schemas.microsoft.com/office/drawing/2014/chart" uri="{C3380CC4-5D6E-409C-BE32-E72D297353CC}">
              <c16:uniqueId val="{00000002-45B9-40C6-8355-878A09A2A8C3}"/>
            </c:ext>
          </c:extLst>
        </c:ser>
        <c:ser>
          <c:idx val="1"/>
          <c:order val="1"/>
          <c:tx>
            <c:strRef>
              <c:f>INDCOL!$X$13</c:f>
              <c:strCache>
                <c:ptCount val="1"/>
                <c:pt idx="0">
                  <c:v>Individuel</c:v>
                </c:pt>
              </c:strCache>
            </c:strRef>
          </c:tx>
          <c:spPr>
            <a:solidFill>
              <a:srgbClr val="FF0000"/>
            </a:solidFill>
            <a:ln>
              <a:noFill/>
            </a:ln>
            <a:effectLst/>
          </c:spPr>
          <c:invertIfNegative val="0"/>
          <c:dLbls>
            <c:dLbl>
              <c:idx val="0"/>
              <c:tx>
                <c:rich>
                  <a:bodyPr/>
                  <a:lstStyle/>
                  <a:p>
                    <a:fld id="{CBAFD396-7F6F-4518-BD5E-B2444DC30198}" type="CELLRANGE">
                      <a:rPr lang="en-US"/>
                      <a:pPr/>
                      <a:t>[PLAGECELL]</a:t>
                    </a:fld>
                    <a:endParaRPr lang="fr-FR"/>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45B9-40C6-8355-878A09A2A8C3}"/>
                </c:ext>
              </c:extLst>
            </c:dLbl>
            <c:dLbl>
              <c:idx val="1"/>
              <c:tx>
                <c:rich>
                  <a:bodyPr/>
                  <a:lstStyle/>
                  <a:p>
                    <a:fld id="{13594083-46BD-4045-9ED9-446C4224C8A9}" type="CELLRANGE">
                      <a:rPr lang="fr-FR"/>
                      <a:pPr/>
                      <a:t>[PLAGECELL]</a:t>
                    </a:fld>
                    <a:endParaRPr lang="fr-FR"/>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45B9-40C6-8355-878A09A2A8C3}"/>
                </c:ext>
              </c:extLst>
            </c:dLbl>
            <c:spPr>
              <a:noFill/>
              <a:ln>
                <a:noFill/>
              </a:ln>
              <a:effectLst/>
            </c:spPr>
            <c:txPr>
              <a:bodyPr rot="0" spcFirstLastPara="1" vertOverflow="ellipsis" vert="horz" wrap="square" anchor="ctr" anchorCtr="1"/>
              <a:lstStyle/>
              <a:p>
                <a:pPr>
                  <a:defRPr sz="1400" b="1" i="0" u="none" strike="noStrike" kern="1200" baseline="0">
                    <a:solidFill>
                      <a:srgbClr val="FF0000"/>
                    </a:solidFill>
                    <a:latin typeface="Arial" panose="020B0604020202020204" pitchFamily="34" charset="0"/>
                    <a:ea typeface="+mn-ea"/>
                    <a:cs typeface="Arial" panose="020B0604020202020204" pitchFamily="34" charset="0"/>
                  </a:defRPr>
                </a:pPr>
                <a:endParaRPr lang="fr-FR"/>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noFill/>
                      <a:round/>
                    </a:ln>
                    <a:effectLst/>
                  </c:spPr>
                </c15:leaderLines>
              </c:ext>
            </c:extLst>
          </c:dLbls>
          <c:cat>
            <c:strRef>
              <c:f>INDCOL!$V$14:$V$15</c:f>
              <c:strCache>
                <c:ptCount val="2"/>
                <c:pt idx="0">
                  <c:v>Abis, A et B1</c:v>
                </c:pt>
                <c:pt idx="1">
                  <c:v>B2 et C</c:v>
                </c:pt>
              </c:strCache>
            </c:strRef>
          </c:cat>
          <c:val>
            <c:numRef>
              <c:f>INDCOL!$X$14:$X$15</c:f>
              <c:numCache>
                <c:formatCode>0.0</c:formatCode>
                <c:ptCount val="2"/>
                <c:pt idx="0">
                  <c:v>0.42700000000001381</c:v>
                </c:pt>
                <c:pt idx="1">
                  <c:v>22.600999999999971</c:v>
                </c:pt>
              </c:numCache>
            </c:numRef>
          </c:val>
          <c:extLst>
            <c:ext xmlns:c15="http://schemas.microsoft.com/office/drawing/2012/chart" uri="{02D57815-91ED-43cb-92C2-25804820EDAC}">
              <c15:datalabelsRange>
                <c15:f>INDCOL!$AB$14:$AB$15</c15:f>
                <c15:dlblRangeCache>
                  <c:ptCount val="2"/>
                  <c:pt idx="0">
                    <c:v>0.4 
(+ 1%)</c:v>
                  </c:pt>
                  <c:pt idx="1">
                    <c:v>22.6 
(+ 21%)</c:v>
                  </c:pt>
                </c15:dlblRangeCache>
              </c15:datalabelsRange>
            </c:ext>
            <c:ext xmlns:c16="http://schemas.microsoft.com/office/drawing/2014/chart" uri="{C3380CC4-5D6E-409C-BE32-E72D297353CC}">
              <c16:uniqueId val="{00000005-45B9-40C6-8355-878A09A2A8C3}"/>
            </c:ext>
          </c:extLst>
        </c:ser>
        <c:dLbls>
          <c:showLegendKey val="0"/>
          <c:showVal val="0"/>
          <c:showCatName val="0"/>
          <c:showSerName val="0"/>
          <c:showPercent val="0"/>
          <c:showBubbleSize val="0"/>
        </c:dLbls>
        <c:gapWidth val="219"/>
        <c:overlap val="-27"/>
        <c:axId val="1504314287"/>
        <c:axId val="1504306799"/>
      </c:barChart>
      <c:catAx>
        <c:axId val="1504314287"/>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fr-FR"/>
          </a:p>
        </c:txPr>
        <c:crossAx val="1504306799"/>
        <c:crosses val="autoZero"/>
        <c:auto val="1"/>
        <c:lblAlgn val="ctr"/>
        <c:lblOffset val="100"/>
        <c:noMultiLvlLbl val="0"/>
      </c:catAx>
      <c:valAx>
        <c:axId val="1504306799"/>
        <c:scaling>
          <c:orientation val="minMax"/>
          <c:min val="-25"/>
        </c:scaling>
        <c:delete val="0"/>
        <c:axPos val="l"/>
        <c:majorGridlines>
          <c:spPr>
            <a:ln w="9525" cap="flat" cmpd="sng" algn="ctr">
              <a:solidFill>
                <a:schemeClr val="tx1">
                  <a:lumMod val="15000"/>
                  <a:lumOff val="85000"/>
                </a:schemeClr>
              </a:solidFill>
              <a:prstDash val="sysDot"/>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fr-FR"/>
          </a:p>
        </c:txPr>
        <c:crossAx val="1504314287"/>
        <c:crosses val="autoZero"/>
        <c:crossBetween val="between"/>
      </c:valAx>
      <c:spPr>
        <a:blipFill>
          <a:blip xmlns:r="http://schemas.openxmlformats.org/officeDocument/2006/relationships" r:embed="rId3"/>
          <a:tile tx="0" ty="0" sx="100000" sy="100000" flip="none" algn="tl"/>
        </a:blipFill>
        <a:ln>
          <a:noFill/>
        </a:ln>
        <a:effectLst/>
      </c:spPr>
    </c:plotArea>
    <c:legend>
      <c:legendPos val="t"/>
      <c:legendEntry>
        <c:idx val="0"/>
        <c:txPr>
          <a:bodyPr rot="0" spcFirstLastPara="1" vertOverflow="ellipsis" vert="horz" wrap="square" anchor="ctr" anchorCtr="1"/>
          <a:lstStyle/>
          <a:p>
            <a:pPr>
              <a:defRPr sz="1400" b="0" i="0" u="none" strike="noStrike" kern="1200" baseline="0">
                <a:solidFill>
                  <a:schemeClr val="accent5">
                    <a:lumMod val="60000"/>
                    <a:lumOff val="40000"/>
                  </a:schemeClr>
                </a:solidFill>
                <a:latin typeface="Arial" panose="020B0604020202020204" pitchFamily="34" charset="0"/>
                <a:ea typeface="+mn-ea"/>
                <a:cs typeface="Arial" panose="020B0604020202020204" pitchFamily="34" charset="0"/>
              </a:defRPr>
            </a:pPr>
            <a:endParaRPr lang="fr-FR"/>
          </a:p>
        </c:txPr>
      </c:legendEntry>
      <c:legendEntry>
        <c:idx val="1"/>
        <c:txPr>
          <a:bodyPr rot="0" spcFirstLastPara="1" vertOverflow="ellipsis" vert="horz" wrap="square" anchor="ctr" anchorCtr="1"/>
          <a:lstStyle/>
          <a:p>
            <a:pPr>
              <a:defRPr sz="1400" b="0" i="0" u="none" strike="noStrike" kern="1200" baseline="0">
                <a:solidFill>
                  <a:srgbClr val="FF0000"/>
                </a:solidFill>
                <a:latin typeface="Arial" panose="020B0604020202020204" pitchFamily="34" charset="0"/>
                <a:ea typeface="+mn-ea"/>
                <a:cs typeface="Arial" panose="020B0604020202020204" pitchFamily="34" charset="0"/>
              </a:defRPr>
            </a:pPr>
            <a:endParaRPr lang="fr-FR"/>
          </a:p>
        </c:txPr>
      </c:legendEntry>
      <c:layout>
        <c:manualLayout>
          <c:xMode val="edge"/>
          <c:yMode val="edge"/>
          <c:x val="0.18018415071679567"/>
          <c:y val="3.6053570902207323E-2"/>
          <c:w val="0.59102419070033951"/>
          <c:h val="5.8503531428762877E-2"/>
        </c:manualLayout>
      </c:layout>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fr-FR"/>
        </a:p>
      </c:txPr>
    </c:legend>
    <c:plotVisOnly val="1"/>
    <c:dispBlanksAs val="gap"/>
    <c:showDLblsOverMax val="0"/>
  </c:chart>
  <c:spPr>
    <a:noFill/>
    <a:ln w="9525" cap="flat" cmpd="sng" algn="ctr">
      <a:noFill/>
      <a:round/>
    </a:ln>
    <a:effectLst/>
  </c:spPr>
  <c:txPr>
    <a:bodyPr/>
    <a:lstStyle/>
    <a:p>
      <a:pPr>
        <a:defRPr sz="1400" b="0">
          <a:solidFill>
            <a:sysClr val="windowText" lastClr="000000"/>
          </a:solidFill>
          <a:latin typeface="Arial" panose="020B0604020202020204" pitchFamily="34" charset="0"/>
          <a:cs typeface="Arial" panose="020B0604020202020204" pitchFamily="34" charset="0"/>
        </a:defRPr>
      </a:pPr>
      <a:endParaRPr lang="fr-F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399A396B-41F4-4206-81C1-5D450BB20B64}" type="datetimeFigureOut">
              <a:rPr lang="fr-FR" smtClean="0"/>
              <a:t>08/12/2021</a:t>
            </a:fld>
            <a:endParaRPr lang="fr-FR" dirty="0"/>
          </a:p>
        </p:txBody>
      </p:sp>
      <p:sp>
        <p:nvSpPr>
          <p:cNvPr id="4" name="Espace réservé du pied de page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0975EAEA-E4D9-4CB6-AA53-E3974EBB5809}" type="slidenum">
              <a:rPr lang="fr-FR" smtClean="0"/>
              <a:t>‹N°›</a:t>
            </a:fld>
            <a:endParaRPr lang="fr-FR" dirty="0"/>
          </a:p>
        </p:txBody>
      </p:sp>
    </p:spTree>
    <p:extLst>
      <p:ext uri="{BB962C8B-B14F-4D97-AF65-F5344CB8AC3E}">
        <p14:creationId xmlns:p14="http://schemas.microsoft.com/office/powerpoint/2010/main" val="14989929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D83AE613-2B65-4E9A-AA79-F1C4ECD2288E}" type="datetimeFigureOut">
              <a:rPr lang="fr-FR" smtClean="0"/>
              <a:t>08/12/2021</a:t>
            </a:fld>
            <a:endParaRPr lang="fr-FR" dirty="0"/>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not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93A1C72B-8CDB-4D44-94C3-0AEDAE9EBA11}" type="slidenum">
              <a:rPr lang="fr-FR" smtClean="0"/>
              <a:t>‹N°›</a:t>
            </a:fld>
            <a:endParaRPr lang="fr-FR" dirty="0"/>
          </a:p>
        </p:txBody>
      </p:sp>
    </p:spTree>
    <p:extLst>
      <p:ext uri="{BB962C8B-B14F-4D97-AF65-F5344CB8AC3E}">
        <p14:creationId xmlns:p14="http://schemas.microsoft.com/office/powerpoint/2010/main" val="3614787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a:t>
            </a:fld>
            <a:endParaRPr lang="fr-FR" dirty="0"/>
          </a:p>
        </p:txBody>
      </p:sp>
    </p:spTree>
    <p:extLst>
      <p:ext uri="{BB962C8B-B14F-4D97-AF65-F5344CB8AC3E}">
        <p14:creationId xmlns:p14="http://schemas.microsoft.com/office/powerpoint/2010/main" val="27311340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0" i="1" baseline="0" dirty="0" smtClean="0"/>
              <a:t>C</a:t>
            </a:r>
            <a:r>
              <a:rPr lang="fr-FR" sz="1400" b="0" i="1" kern="1200" baseline="0" dirty="0" smtClean="0">
                <a:solidFill>
                  <a:schemeClr val="tx1"/>
                </a:solidFill>
                <a:latin typeface="+mn-lt"/>
                <a:ea typeface="+mn-ea"/>
                <a:cs typeface="+mn-cs"/>
              </a:rPr>
              <a:t>arry back</a:t>
            </a:r>
            <a:r>
              <a:rPr lang="fr-FR" sz="1400" b="0" baseline="0" dirty="0" smtClean="0"/>
              <a:t> (report en arrière des déficits) = dispositif qui revient simplement à permettre aux entreprises de s’aider elles-mêmes modulo un écart transitoire de trésorerie pour l’État.</a:t>
            </a:r>
            <a:endParaRPr lang="fr-FR" sz="1400" b="0" dirty="0" smtClean="0"/>
          </a:p>
          <a:p>
            <a:pPr>
              <a:lnSpc>
                <a:spcPct val="50000"/>
              </a:lnSpc>
            </a:pPr>
            <a:endParaRPr lang="fr-FR" sz="1400" dirty="0" smtClean="0"/>
          </a:p>
          <a:p>
            <a:r>
              <a:rPr lang="fr-FR" sz="1400" dirty="0" smtClean="0"/>
              <a:t>Dans</a:t>
            </a:r>
            <a:r>
              <a:rPr lang="fr-FR" sz="1400" baseline="0" dirty="0" smtClean="0"/>
              <a:t> propositions Rebsamen, FFB n’est pas favorable à la promotion de chartes locales sans étude d’impact et sans contreparties financières ou urbanistiques à leurs exigences car bon moyen d’encourager le malthusianisme !</a:t>
            </a:r>
            <a:endParaRPr lang="fr-FR" sz="1400"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10</a:t>
            </a:fld>
            <a:endParaRPr lang="fr-FR"/>
          </a:p>
        </p:txBody>
      </p:sp>
    </p:spTree>
    <p:extLst>
      <p:ext uri="{BB962C8B-B14F-4D97-AF65-F5344CB8AC3E}">
        <p14:creationId xmlns:p14="http://schemas.microsoft.com/office/powerpoint/2010/main" val="32577569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11</a:t>
            </a:fld>
            <a:endParaRPr lang="fr-FR"/>
          </a:p>
        </p:txBody>
      </p:sp>
    </p:spTree>
    <p:extLst>
      <p:ext uri="{BB962C8B-B14F-4D97-AF65-F5344CB8AC3E}">
        <p14:creationId xmlns:p14="http://schemas.microsoft.com/office/powerpoint/2010/main" val="3498703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400" dirty="0" smtClean="0"/>
              <a:t>En février de chaque année, le ministère de la Transition écologique </a:t>
            </a:r>
            <a:r>
              <a:rPr lang="fr-FR" sz="1400" dirty="0" err="1" smtClean="0"/>
              <a:t>recalibre</a:t>
            </a:r>
            <a:r>
              <a:rPr lang="fr-FR" sz="1400" dirty="0" smtClean="0"/>
              <a:t> son modèle sur les mises en chantier,</a:t>
            </a:r>
            <a:r>
              <a:rPr lang="fr-FR" sz="1400" baseline="0" dirty="0" smtClean="0"/>
              <a:t> ce qui conduit parfois à en réviser sensiblement le niveau passé. Par exemple, entre les publications officielles de janvier et février 2021, l’année 2020 a perdu plus de 25 000 logements commencés (377 000 estimé à fin janvier 2021, seulement 351 000 à fin février 2021) !</a:t>
            </a:r>
          </a:p>
          <a:p>
            <a:r>
              <a:rPr lang="fr-FR" sz="1400" baseline="0" dirty="0" smtClean="0"/>
              <a:t>Nous ne sommes pas à l’abri d’une nouvelle révision d’importance début 2022.</a:t>
            </a:r>
            <a:endParaRPr lang="fr-FR" sz="1400"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12</a:t>
            </a:fld>
            <a:endParaRPr lang="fr-FR"/>
          </a:p>
        </p:txBody>
      </p:sp>
    </p:spTree>
    <p:extLst>
      <p:ext uri="{BB962C8B-B14F-4D97-AF65-F5344CB8AC3E}">
        <p14:creationId xmlns:p14="http://schemas.microsoft.com/office/powerpoint/2010/main" val="19554497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400" kern="1200" baseline="0" dirty="0" smtClean="0">
                <a:solidFill>
                  <a:schemeClr val="tx1"/>
                </a:solidFill>
                <a:effectLst/>
                <a:latin typeface="+mn-lt"/>
                <a:ea typeface="+mn-ea"/>
                <a:cs typeface="+mn-cs"/>
              </a:rPr>
              <a:t>On ne peut exclure, par exemple, un rehaussement des mises en chantier de logements individuels, qui viendrait corriger l’étonnant « surplomb » des permis en 2021 : 52 500 ou 32% de plus que les logements commencés, soit deux fois plus qu’en moyenne.</a:t>
            </a:r>
          </a:p>
          <a:p>
            <a:r>
              <a:rPr lang="fr-FR" sz="1400" kern="1200" baseline="0" dirty="0" smtClean="0">
                <a:solidFill>
                  <a:schemeClr val="tx1"/>
                </a:solidFill>
                <a:effectLst/>
                <a:latin typeface="+mn-lt"/>
                <a:ea typeface="+mn-ea"/>
                <a:cs typeface="+mn-cs"/>
              </a:rPr>
              <a:t>Cela n’affecterait pas notre prévision 2022 en niveau (179 000 unités en individuel pour 399 000 logements commencés au global), mais modifierait la répartition de la hausse entre 2021 et 2022.</a:t>
            </a: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13</a:t>
            </a:fld>
            <a:endParaRPr lang="fr-FR"/>
          </a:p>
        </p:txBody>
      </p:sp>
    </p:spTree>
    <p:extLst>
      <p:ext uri="{BB962C8B-B14F-4D97-AF65-F5344CB8AC3E}">
        <p14:creationId xmlns:p14="http://schemas.microsoft.com/office/powerpoint/2010/main" val="8880781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14</a:t>
            </a:fld>
            <a:endParaRPr lang="fr-FR"/>
          </a:p>
        </p:txBody>
      </p:sp>
    </p:spTree>
    <p:extLst>
      <p:ext uri="{BB962C8B-B14F-4D97-AF65-F5344CB8AC3E}">
        <p14:creationId xmlns:p14="http://schemas.microsoft.com/office/powerpoint/2010/main" val="521735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0" dirty="0" smtClean="0"/>
              <a:t>Les budgets prévisionnels des collectivités annonçaient un</a:t>
            </a:r>
            <a:r>
              <a:rPr lang="fr-FR" sz="1400" b="0" baseline="0" dirty="0" smtClean="0"/>
              <a:t> quasi-retour des dépenses bâtiment 2021 au niveau de 2019.</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400" b="0" baseline="0" dirty="0" smtClean="0"/>
              <a:t>Toutefois, bilan 2021 estimé pour les surfaces de bâtiments administratifs par rapport à 2019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b="0" baseline="0" dirty="0" smtClean="0"/>
              <a:t>mises en chantier = -12,1%;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b="0" baseline="0" dirty="0" smtClean="0"/>
              <a:t>permis = -10,8%.</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400" b="0" baseline="0" dirty="0" smtClean="0"/>
              <a:t>On peut supposer un déplacement vers la rénovation écologique, mais il n’expliquerait qu’en partie un tel écart </a:t>
            </a:r>
            <a:r>
              <a:rPr lang="fr-FR" sz="1400" b="0" baseline="0" dirty="0" smtClean="0">
                <a:sym typeface="Symbol" panose="05050102010706020507" pitchFamily="18" charset="2"/>
              </a:rPr>
              <a:t> retard à l’allumage ou chantiers perdus ?</a:t>
            </a:r>
            <a:endParaRPr lang="fr-FR" sz="1400" b="0"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15</a:t>
            </a:fld>
            <a:endParaRPr lang="fr-FR" dirty="0"/>
          </a:p>
        </p:txBody>
      </p:sp>
    </p:spTree>
    <p:extLst>
      <p:ext uri="{BB962C8B-B14F-4D97-AF65-F5344CB8AC3E}">
        <p14:creationId xmlns:p14="http://schemas.microsoft.com/office/powerpoint/2010/main" val="34133547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16</a:t>
            </a:fld>
            <a:endParaRPr lang="fr-FR" dirty="0"/>
          </a:p>
        </p:txBody>
      </p:sp>
    </p:spTree>
    <p:extLst>
      <p:ext uri="{BB962C8B-B14F-4D97-AF65-F5344CB8AC3E}">
        <p14:creationId xmlns:p14="http://schemas.microsoft.com/office/powerpoint/2010/main" val="1776967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Merci de votre attention.</a:t>
            </a:r>
          </a:p>
          <a:p>
            <a:endParaRPr lang="fr-FR"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17</a:t>
            </a:fld>
            <a:endParaRPr lang="fr-FR" dirty="0"/>
          </a:p>
        </p:txBody>
      </p:sp>
    </p:spTree>
    <p:extLst>
      <p:ext uri="{BB962C8B-B14F-4D97-AF65-F5344CB8AC3E}">
        <p14:creationId xmlns:p14="http://schemas.microsoft.com/office/powerpoint/2010/main" val="4102192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400" baseline="0" dirty="0" smtClean="0"/>
              <a:t>Concernant le surplus d’épargne (&gt;150 Mds€), même les économistes ne savent pas vraiment répondre à la question posée.</a:t>
            </a:r>
          </a:p>
          <a:p>
            <a:pPr>
              <a:lnSpc>
                <a:spcPct val="50000"/>
              </a:lnSpc>
            </a:pPr>
            <a:endParaRPr lang="fr-FR" sz="1400" baseline="0" dirty="0" smtClean="0"/>
          </a:p>
          <a:p>
            <a:r>
              <a:rPr lang="fr-FR" sz="1400" baseline="0" dirty="0" smtClean="0"/>
              <a:t>On reviendra dans la partie technique sur la question relative aux collectivités territoriales.</a:t>
            </a: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2</a:t>
            </a:fld>
            <a:endParaRPr lang="fr-FR"/>
          </a:p>
        </p:txBody>
      </p:sp>
    </p:spTree>
    <p:extLst>
      <p:ext uri="{BB962C8B-B14F-4D97-AF65-F5344CB8AC3E}">
        <p14:creationId xmlns:p14="http://schemas.microsoft.com/office/powerpoint/2010/main" val="1010452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400" kern="1200" dirty="0" smtClean="0">
                <a:solidFill>
                  <a:schemeClr val="tx1"/>
                </a:solidFill>
                <a:effectLst/>
                <a:latin typeface="+mn-lt"/>
                <a:ea typeface="+mn-ea"/>
                <a:cs typeface="+mn-cs"/>
              </a:rPr>
              <a:t>Le redressement du logement neuf s’est confirmé tout au long de 2021.</a:t>
            </a:r>
          </a:p>
          <a:p>
            <a:pPr marL="0" marR="0" indent="0" algn="l" defTabSz="914400" rtl="0" eaLnBrk="1" fontAlgn="auto" latinLnBrk="0" hangingPunct="1">
              <a:lnSpc>
                <a:spcPct val="50000"/>
              </a:lnSpc>
              <a:spcBef>
                <a:spcPts val="0"/>
              </a:spcBef>
              <a:spcAft>
                <a:spcPts val="0"/>
              </a:spcAft>
              <a:buClrTx/>
              <a:buSzTx/>
              <a:buFont typeface="Arial" panose="020B0604020202020204" pitchFamily="34" charset="0"/>
              <a:buNone/>
              <a:tabLst/>
              <a:defRPr/>
            </a:pPr>
            <a:endParaRPr lang="fr-FR" sz="14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400" b="0" kern="1200" dirty="0" smtClean="0">
                <a:solidFill>
                  <a:schemeClr val="tx1"/>
                </a:solidFill>
                <a:effectLst/>
                <a:latin typeface="+mn-lt"/>
                <a:ea typeface="+mn-ea"/>
                <a:cs typeface="+mn-cs"/>
              </a:rPr>
              <a:t>Mises en chantier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kern="1200" dirty="0" smtClean="0">
                <a:solidFill>
                  <a:schemeClr val="tx1"/>
                </a:solidFill>
                <a:effectLst/>
                <a:latin typeface="+mn-lt"/>
                <a:ea typeface="+mn-ea"/>
                <a:cs typeface="+mn-cs"/>
              </a:rPr>
              <a:t>390 000 en 2021, soit +0,9%, </a:t>
            </a:r>
            <a:r>
              <a:rPr lang="fr-FR" sz="1400" kern="1200" baseline="0" dirty="0" smtClean="0">
                <a:solidFill>
                  <a:schemeClr val="tx1"/>
                </a:solidFill>
                <a:effectLst/>
                <a:latin typeface="+mn-lt"/>
                <a:ea typeface="+mn-ea"/>
                <a:cs typeface="+mn-cs"/>
              </a:rPr>
              <a:t>grâce à reprise réussie + décisions gouvernementales positives (report de l’entrée en vigueur de la RE2020 à 2021 +  prolongation du PTZ et du Pinel au-delà </a:t>
            </a:r>
            <a:r>
              <a:rPr lang="fr-FR" sz="1400" kern="1200" baseline="0" smtClean="0">
                <a:solidFill>
                  <a:schemeClr val="tx1"/>
                </a:solidFill>
                <a:effectLst/>
                <a:latin typeface="+mn-lt"/>
                <a:ea typeface="+mn-ea"/>
                <a:cs typeface="+mn-cs"/>
              </a:rPr>
              <a:t>de 2022) </a:t>
            </a:r>
            <a:r>
              <a:rPr lang="fr-FR" sz="1400" kern="1200" baseline="0" dirty="0" smtClean="0">
                <a:solidFill>
                  <a:schemeClr val="tx1"/>
                </a:solidFill>
                <a:effectLst/>
                <a:latin typeface="+mn-lt"/>
                <a:ea typeface="+mn-ea"/>
                <a:cs typeface="+mn-cs"/>
              </a:rPr>
              <a: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kern="1200" baseline="0" dirty="0" smtClean="0">
                <a:solidFill>
                  <a:schemeClr val="tx1"/>
                </a:solidFill>
                <a:effectLst/>
                <a:latin typeface="+mn-lt"/>
                <a:ea typeface="+mn-ea"/>
                <a:cs typeface="+mn-cs"/>
              </a:rPr>
              <a:t>tendance encore haussière de 2,1% en 2022, à 398 000 unités, compte tenu du stock élevé de permis dans l’individuel (+15,5% en 2021), en supposant peu d’annulations et de reports.</a:t>
            </a:r>
          </a:p>
          <a:p>
            <a:pPr marL="0" marR="0" indent="0" algn="l" defTabSz="914400" rtl="0" eaLnBrk="1" fontAlgn="auto" latinLnBrk="0" hangingPunct="1">
              <a:lnSpc>
                <a:spcPct val="50000"/>
              </a:lnSpc>
              <a:spcBef>
                <a:spcPts val="0"/>
              </a:spcBef>
              <a:spcAft>
                <a:spcPts val="0"/>
              </a:spcAft>
              <a:buClrTx/>
              <a:buSzTx/>
              <a:buFont typeface="Arial" panose="020B0604020202020204" pitchFamily="34" charset="0"/>
              <a:buNone/>
              <a:tabLst/>
              <a:defRPr/>
            </a:pPr>
            <a:endParaRPr lang="fr-FR" sz="14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400" kern="1200" baseline="0" dirty="0" smtClean="0">
                <a:solidFill>
                  <a:schemeClr val="tx1"/>
                </a:solidFill>
                <a:effectLst/>
                <a:latin typeface="+mn-lt"/>
                <a:ea typeface="+mn-ea"/>
                <a:cs typeface="+mn-cs"/>
              </a:rPr>
              <a:t>En termes </a:t>
            </a:r>
            <a:r>
              <a:rPr lang="fr-FR" sz="1400" b="0" kern="1200" baseline="0" dirty="0" smtClean="0">
                <a:solidFill>
                  <a:schemeClr val="tx1"/>
                </a:solidFill>
                <a:effectLst/>
                <a:latin typeface="+mn-lt"/>
                <a:ea typeface="+mn-ea"/>
                <a:cs typeface="+mn-cs"/>
              </a:rPr>
              <a:t>d’activité, 202</a:t>
            </a:r>
            <a:r>
              <a:rPr lang="fr-FR" sz="1400" kern="1200" baseline="0" dirty="0" smtClean="0">
                <a:solidFill>
                  <a:schemeClr val="tx1"/>
                </a:solidFill>
                <a:effectLst/>
                <a:latin typeface="+mn-lt"/>
                <a:ea typeface="+mn-ea"/>
                <a:cs typeface="+mn-cs"/>
              </a:rPr>
              <a:t>2 s’annonce comme une bonne année, à +7,3% en volume pour le logement neuf. Cela permettra de dépasser légèrement le niveau d’avant-crise (+1,1%).</a:t>
            </a:r>
          </a:p>
          <a:p>
            <a:pPr marL="0" marR="0" indent="0" algn="l" defTabSz="914400" rtl="0" eaLnBrk="1" fontAlgn="auto" latinLnBrk="0" hangingPunct="1">
              <a:lnSpc>
                <a:spcPct val="50000"/>
              </a:lnSpc>
              <a:spcBef>
                <a:spcPts val="0"/>
              </a:spcBef>
              <a:spcAft>
                <a:spcPts val="0"/>
              </a:spcAft>
              <a:buClrTx/>
              <a:buSzTx/>
              <a:buFont typeface="Arial" panose="020B0604020202020204" pitchFamily="34" charset="0"/>
              <a:buNone/>
              <a:tabLst/>
              <a:defRPr/>
            </a:pPr>
            <a:endParaRPr lang="fr-FR" sz="14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400" kern="1200" baseline="0" dirty="0" smtClean="0">
                <a:solidFill>
                  <a:schemeClr val="tx1"/>
                </a:solidFill>
                <a:effectLst/>
                <a:latin typeface="+mn-lt"/>
                <a:ea typeface="+mn-ea"/>
                <a:cs typeface="+mn-cs"/>
              </a:rPr>
              <a:t>Mais attention à 2023, en raison du recul attendu des permis en 2022 :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kern="1200" baseline="0" dirty="0" smtClean="0">
                <a:solidFill>
                  <a:schemeClr val="tx1"/>
                </a:solidFill>
                <a:effectLst/>
                <a:latin typeface="+mn-lt"/>
                <a:ea typeface="+mn-ea"/>
                <a:cs typeface="+mn-cs"/>
              </a:rPr>
              <a:t>environ -10% dans l’individuel (contrecoup des anticipations 2021 liées à la RE2020, à règlementation HCSF et au « ZAN ») ;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kern="1200" baseline="0" dirty="0" smtClean="0">
                <a:solidFill>
                  <a:schemeClr val="tx1"/>
                </a:solidFill>
                <a:effectLst/>
                <a:latin typeface="+mn-lt"/>
                <a:ea typeface="+mn-ea"/>
                <a:cs typeface="+mn-cs"/>
              </a:rPr>
              <a:t>encore près de -7% en collectif (impact HCSF sur l’investissement locatif, non reprise de la délivrance des permis en zones denses).</a:t>
            </a: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3</a:t>
            </a:fld>
            <a:endParaRPr lang="fr-FR"/>
          </a:p>
        </p:txBody>
      </p:sp>
    </p:spTree>
    <p:extLst>
      <p:ext uri="{BB962C8B-B14F-4D97-AF65-F5344CB8AC3E}">
        <p14:creationId xmlns:p14="http://schemas.microsoft.com/office/powerpoint/2010/main" val="2721853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400" kern="1200" dirty="0" smtClean="0">
                <a:solidFill>
                  <a:schemeClr val="tx1"/>
                </a:solidFill>
                <a:effectLst/>
                <a:latin typeface="+mn-lt"/>
                <a:ea typeface="+mn-ea"/>
                <a:cs typeface="+mn-cs"/>
              </a:rPr>
              <a:t>Pour le non résidentiel, le rebond 2021 n’a pas compensé la chute de</a:t>
            </a:r>
            <a:r>
              <a:rPr lang="fr-FR" sz="1400" kern="1200" baseline="0" dirty="0" smtClean="0">
                <a:solidFill>
                  <a:schemeClr val="tx1"/>
                </a:solidFill>
                <a:effectLst/>
                <a:latin typeface="+mn-lt"/>
                <a:ea typeface="+mn-ea"/>
                <a:cs typeface="+mn-cs"/>
              </a:rPr>
              <a:t> 2020 et cela s’est vérifié tout au long de l’année.</a:t>
            </a:r>
          </a:p>
          <a:p>
            <a:pPr marL="0" marR="0" indent="0" algn="l" defTabSz="914400" rtl="0" eaLnBrk="1" fontAlgn="auto" latinLnBrk="0" hangingPunct="1">
              <a:lnSpc>
                <a:spcPct val="50000"/>
              </a:lnSpc>
              <a:spcBef>
                <a:spcPts val="0"/>
              </a:spcBef>
              <a:spcAft>
                <a:spcPts val="0"/>
              </a:spcAft>
              <a:buClrTx/>
              <a:buSzTx/>
              <a:buFont typeface="Arial" panose="020B0604020202020204" pitchFamily="34" charset="0"/>
              <a:buNone/>
              <a:tabLst/>
              <a:defRPr/>
            </a:pPr>
            <a:endParaRPr lang="fr-FR" sz="14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400" kern="1200" dirty="0" smtClean="0">
                <a:solidFill>
                  <a:schemeClr val="tx1"/>
                </a:solidFill>
                <a:effectLst/>
                <a:latin typeface="+mn-lt"/>
                <a:ea typeface="+mn-ea"/>
                <a:cs typeface="+mn-cs"/>
              </a:rPr>
              <a:t>Surfaces commencées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kern="1200" dirty="0" smtClean="0">
                <a:solidFill>
                  <a:schemeClr val="tx1"/>
                </a:solidFill>
                <a:effectLst/>
                <a:latin typeface="+mn-lt"/>
                <a:ea typeface="+mn-ea"/>
                <a:cs typeface="+mn-cs"/>
              </a:rPr>
              <a:t>25,1 millions de m² en 2021, soit -11,6% par rapport 2019 ou -11,6% , et 21% au-dessous de la moyenne de long terme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kern="1200" dirty="0" smtClean="0">
                <a:solidFill>
                  <a:schemeClr val="tx1"/>
                </a:solidFill>
                <a:effectLst/>
                <a:latin typeface="+mn-lt"/>
                <a:ea typeface="+mn-ea"/>
                <a:cs typeface="+mn-cs"/>
              </a:rPr>
              <a:t>en 2022, quasi-stabilisation </a:t>
            </a:r>
            <a:r>
              <a:rPr lang="fr-FR" sz="1400" kern="1200" baseline="0" dirty="0" smtClean="0">
                <a:solidFill>
                  <a:schemeClr val="tx1"/>
                </a:solidFill>
                <a:effectLst/>
                <a:latin typeface="+mn-lt"/>
                <a:ea typeface="+mn-ea"/>
                <a:cs typeface="+mn-cs"/>
              </a:rPr>
              <a:t>(-0,2%) mais </a:t>
            </a:r>
            <a:r>
              <a:rPr lang="fr-FR" sz="1400" kern="1200" dirty="0" smtClean="0">
                <a:solidFill>
                  <a:schemeClr val="tx1"/>
                </a:solidFill>
                <a:effectLst/>
                <a:latin typeface="+mn-lt"/>
                <a:ea typeface="+mn-ea"/>
                <a:cs typeface="+mn-cs"/>
              </a:rPr>
              <a:t>à bas niveau,</a:t>
            </a:r>
            <a:r>
              <a:rPr lang="fr-FR" sz="1400" kern="1200" baseline="0" dirty="0" smtClean="0">
                <a:solidFill>
                  <a:schemeClr val="tx1"/>
                </a:solidFill>
                <a:effectLst/>
                <a:latin typeface="+mn-lt"/>
                <a:ea typeface="+mn-ea"/>
                <a:cs typeface="+mn-cs"/>
              </a:rPr>
              <a:t> avec de fortes disparités entre segments</a:t>
            </a:r>
            <a:r>
              <a:rPr lang="fr-FR" sz="1400" kern="1200" dirty="0" smtClean="0">
                <a:solidFill>
                  <a:schemeClr val="tx1"/>
                </a:solidFill>
                <a:effectLst/>
                <a:latin typeface="+mn-lt"/>
                <a:ea typeface="+mn-ea"/>
                <a:cs typeface="+mn-cs"/>
              </a:rPr>
              <a:t> (très bonne tenue des bâtiments industriels et de stockage, début de redressement des bâtiments publics, poursuite de la chute</a:t>
            </a:r>
            <a:r>
              <a:rPr lang="fr-FR" sz="1400" kern="1200" baseline="0" dirty="0" smtClean="0">
                <a:solidFill>
                  <a:schemeClr val="tx1"/>
                </a:solidFill>
                <a:effectLst/>
                <a:latin typeface="+mn-lt"/>
                <a:ea typeface="+mn-ea"/>
                <a:cs typeface="+mn-cs"/>
              </a:rPr>
              <a:t> des commerces et des bureaux).</a:t>
            </a:r>
          </a:p>
          <a:p>
            <a:pPr marL="0" marR="0" indent="0" algn="l" defTabSz="914400" rtl="0" eaLnBrk="1" fontAlgn="auto" latinLnBrk="0" hangingPunct="1">
              <a:lnSpc>
                <a:spcPct val="50000"/>
              </a:lnSpc>
              <a:spcBef>
                <a:spcPts val="0"/>
              </a:spcBef>
              <a:spcAft>
                <a:spcPts val="0"/>
              </a:spcAft>
              <a:buClrTx/>
              <a:buSzTx/>
              <a:buFont typeface="Arial" panose="020B0604020202020204" pitchFamily="34" charset="0"/>
              <a:buNone/>
              <a:tabLst/>
              <a:defRPr/>
            </a:pPr>
            <a:endParaRPr lang="fr-FR" sz="14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400" kern="1200" baseline="0" dirty="0" smtClean="0">
                <a:solidFill>
                  <a:schemeClr val="tx1"/>
                </a:solidFill>
                <a:effectLst/>
                <a:latin typeface="+mn-lt"/>
                <a:ea typeface="+mn-ea"/>
                <a:cs typeface="+mn-cs"/>
              </a:rPr>
              <a:t>En termes d’activité, compte tenu des délais de production, 2022 s’affichera en croissance de 4,7% pour le non résidentiel neuf, mais restera en repli de 6,3% par rapport à 2019.</a:t>
            </a: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4</a:t>
            </a:fld>
            <a:endParaRPr lang="fr-FR"/>
          </a:p>
        </p:txBody>
      </p:sp>
    </p:spTree>
    <p:extLst>
      <p:ext uri="{BB962C8B-B14F-4D97-AF65-F5344CB8AC3E}">
        <p14:creationId xmlns:p14="http://schemas.microsoft.com/office/powerpoint/2010/main" val="2864454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L’amélioration-entretien a progressé trimestre après trimestre en 2021, mais reste en</a:t>
            </a:r>
            <a:r>
              <a:rPr lang="fr-FR" sz="1400" baseline="0" dirty="0" smtClean="0"/>
              <a:t> </a:t>
            </a:r>
            <a:r>
              <a:rPr lang="fr-FR" sz="1400" dirty="0" smtClean="0"/>
              <a:t>baisse de 2,6%</a:t>
            </a:r>
            <a:r>
              <a:rPr lang="fr-FR" sz="1400" baseline="0" dirty="0" smtClean="0"/>
              <a:t> par rapport à 2019.</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baseline="0" dirty="0" smtClean="0"/>
              <a:t>Toutefois, belle dynamique de la rénovation énergétique du logement,</a:t>
            </a:r>
            <a:r>
              <a:rPr lang="fr-FR" sz="1400" dirty="0" smtClean="0"/>
              <a:t> portée par </a:t>
            </a:r>
            <a:r>
              <a:rPr lang="fr-FR" sz="1400" dirty="0" err="1" smtClean="0"/>
              <a:t>MaPrimeRénov</a:t>
            </a:r>
            <a:r>
              <a:rPr lang="fr-FR" sz="1400" dirty="0" smtClean="0"/>
              <a:t>’, à </a:t>
            </a:r>
            <a:r>
              <a:rPr lang="fr-FR" sz="1400" baseline="0" dirty="0" smtClean="0"/>
              <a:t>+5% sur deux ans. </a:t>
            </a:r>
            <a:r>
              <a:rPr lang="fr-FR" sz="1400" dirty="0" smtClean="0"/>
              <a:t>En fait, les travaux</a:t>
            </a:r>
            <a:r>
              <a:rPr lang="fr-FR" sz="1400" baseline="0" dirty="0" smtClean="0"/>
              <a:t> non énergétiques sur le logement et le non résidentiel n’ont pas suivi.</a:t>
            </a:r>
          </a:p>
          <a:p>
            <a:pPr marL="0" marR="0" indent="0" algn="l" defTabSz="914400" rtl="0" eaLnBrk="1" fontAlgn="auto" latinLnBrk="0" hangingPunct="1">
              <a:lnSpc>
                <a:spcPct val="50000"/>
              </a:lnSpc>
              <a:spcBef>
                <a:spcPts val="0"/>
              </a:spcBef>
              <a:spcAft>
                <a:spcPts val="0"/>
              </a:spcAft>
              <a:buClrTx/>
              <a:buSzTx/>
              <a:buFontTx/>
              <a:buNone/>
              <a:tabLst/>
              <a:defRPr/>
            </a:pPr>
            <a:endParaRPr lang="fr-FR" sz="1400"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400" baseline="0" dirty="0" smtClean="0"/>
              <a:t>2022 connaitra une véritable inflexion à +2,7% grâce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baseline="0" dirty="0" smtClean="0"/>
              <a:t>à la rénovation énergétique, toujours porteuse pour le logement et qui le deviendra en non résidentiel</a:t>
            </a:r>
            <a:r>
              <a:rPr lang="fr-FR" sz="1400" i="0" baseline="0" dirty="0" smtClean="0"/>
              <a:t> suite </a:t>
            </a:r>
            <a:r>
              <a:rPr lang="fr-FR" sz="1400" baseline="0" dirty="0" smtClean="0"/>
              <a:t>à l’engagement des travaux sur bâtiments d’État prévus dans « France relance » (4 212 projets)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baseline="0" dirty="0" smtClean="0"/>
              <a:t>aux autres travaux qui devraient enfin profiter des très hauts niveaux de transactions de logements anciens depuis trois ans (plus d’1 million en 2019 et 2020, environ 1,2 million en 2021).</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400" baseline="0" dirty="0" smtClean="0"/>
              <a:t>Au global, la rénovation retrouvera son niveau de 2019.</a:t>
            </a:r>
            <a:endParaRPr lang="fr-FR" sz="1400" dirty="0" smtClean="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5</a:t>
            </a:fld>
            <a:endParaRPr lang="fr-FR"/>
          </a:p>
        </p:txBody>
      </p:sp>
    </p:spTree>
    <p:extLst>
      <p:ext uri="{BB962C8B-B14F-4D97-AF65-F5344CB8AC3E}">
        <p14:creationId xmlns:p14="http://schemas.microsoft.com/office/powerpoint/2010/main" val="1126049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b="0" dirty="0" smtClean="0"/>
              <a:t>Pour l’ensemble</a:t>
            </a:r>
            <a:r>
              <a:rPr lang="fr-FR" sz="1400" b="0" baseline="0" dirty="0" smtClean="0"/>
              <a:t> bâtiment, par rapport à 2019, </a:t>
            </a:r>
            <a:r>
              <a:rPr lang="fr-FR" sz="1400" b="0" dirty="0" smtClean="0"/>
              <a:t>2021 se solde sur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b="0" dirty="0" smtClean="0"/>
              <a:t>une</a:t>
            </a:r>
            <a:r>
              <a:rPr lang="fr-FR" sz="1400" b="0" baseline="0" dirty="0" smtClean="0"/>
              <a:t> baisse d’activité de 5%, hors effet prix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b="0" baseline="0" dirty="0" smtClean="0"/>
              <a:t>la création de 60 000 postes (salariés + intérimaires en équivalent-emplois à temps plein).</a:t>
            </a:r>
          </a:p>
          <a:p>
            <a:pPr marL="0" marR="0" indent="0" algn="l" defTabSz="914400" rtl="0" eaLnBrk="1" fontAlgn="auto" latinLnBrk="0" hangingPunct="1">
              <a:lnSpc>
                <a:spcPct val="50000"/>
              </a:lnSpc>
              <a:spcBef>
                <a:spcPts val="0"/>
              </a:spcBef>
              <a:spcAft>
                <a:spcPts val="0"/>
              </a:spcAft>
              <a:buClrTx/>
              <a:buSzTx/>
              <a:buFontTx/>
              <a:buNone/>
              <a:tabLst/>
              <a:defRPr/>
            </a:pPr>
            <a:endParaRPr lang="fr-FR" sz="1400"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400" b="0" baseline="0" dirty="0" smtClean="0"/>
              <a:t>En 2022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b="0" baseline="0" dirty="0" smtClean="0"/>
              <a:t>l’activité progressera de 4,3%, permettant au secteur de retrouver quasiment son niveau d’avant-crise (-0,9%)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b="0" baseline="0" dirty="0" smtClean="0"/>
              <a:t>les créations d’emploi seront « limitées à » 25 000 postes, soit une hausse de 2%, les entreprises ayant déjà recruté massivement en 2021. Ce score ne sera toutefois possible que si les difficultés de recrutement s’amenuisent.</a:t>
            </a:r>
            <a:endParaRPr lang="fr-FR" sz="1400" b="0" dirty="0" smtClean="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6</a:t>
            </a:fld>
            <a:endParaRPr lang="fr-FR"/>
          </a:p>
        </p:txBody>
      </p:sp>
    </p:spTree>
    <p:extLst>
      <p:ext uri="{BB962C8B-B14F-4D97-AF65-F5344CB8AC3E}">
        <p14:creationId xmlns:p14="http://schemas.microsoft.com/office/powerpoint/2010/main" val="4015421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b="0" dirty="0" smtClean="0"/>
              <a:t>2022 / 2019 : activité à -1,0% mais emploi à +6,8%</a:t>
            </a:r>
            <a:r>
              <a:rPr lang="fr-FR" sz="1400" b="0" baseline="0" dirty="0" smtClean="0"/>
              <a:t> </a:t>
            </a:r>
            <a:r>
              <a:rPr lang="fr-FR" sz="1400" dirty="0" smtClean="0">
                <a:sym typeface="Symbol" panose="05050102010706020507" pitchFamily="18" charset="2"/>
              </a:rPr>
              <a:t> </a:t>
            </a:r>
            <a:r>
              <a:rPr lang="fr-FR" sz="1400" b="0" baseline="0" dirty="0" smtClean="0"/>
              <a:t>écart de 7,8 points de pourcentage.</a:t>
            </a:r>
          </a:p>
          <a:p>
            <a:pPr marL="0" marR="0" indent="0" algn="l" defTabSz="914400" rtl="0" eaLnBrk="1" fontAlgn="auto" latinLnBrk="0" hangingPunct="1">
              <a:lnSpc>
                <a:spcPct val="50000"/>
              </a:lnSpc>
              <a:spcBef>
                <a:spcPts val="0"/>
              </a:spcBef>
              <a:spcAft>
                <a:spcPts val="0"/>
              </a:spcAft>
              <a:buClrTx/>
              <a:buSzTx/>
              <a:buFontTx/>
              <a:buNone/>
              <a:tabLst/>
              <a:defRPr/>
            </a:pPr>
            <a:endParaRPr lang="fr-FR" sz="1400"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400" b="0" baseline="0" dirty="0" smtClean="0"/>
              <a:t>Plusieurs éléments d’explication à ce paradoxe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b="0" baseline="0" dirty="0" smtClean="0"/>
              <a:t>pertes de productivité liées à la crise sanitaire, puis à la crise des matériaux avec ses problèmes d’approvisionnement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b="0" baseline="0" dirty="0" smtClean="0"/>
              <a:t>moindre recours aux travailleurs détachés (enregistrés dans les statistiques de leur pays d’origine pour les déclarés), retournés chez eux avec la crise sanitaire.</a:t>
            </a: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7</a:t>
            </a:fld>
            <a:endParaRPr lang="fr-FR"/>
          </a:p>
        </p:txBody>
      </p:sp>
    </p:spTree>
    <p:extLst>
      <p:ext uri="{BB962C8B-B14F-4D97-AF65-F5344CB8AC3E}">
        <p14:creationId xmlns:p14="http://schemas.microsoft.com/office/powerpoint/2010/main" val="2036622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base" latinLnBrk="0" hangingPunct="1">
              <a:lnSpc>
                <a:spcPct val="100000"/>
              </a:lnSpc>
              <a:spcBef>
                <a:spcPts val="0"/>
              </a:spcBef>
              <a:spcAft>
                <a:spcPct val="0"/>
              </a:spcAft>
              <a:buClrTx/>
              <a:buSzTx/>
              <a:buFontTx/>
              <a:buNone/>
              <a:tabLst/>
              <a:defRPr/>
            </a:pPr>
            <a:r>
              <a:rPr lang="fr-FR" sz="1400" b="0" dirty="0" smtClean="0"/>
              <a:t>Même</a:t>
            </a:r>
            <a:r>
              <a:rPr lang="fr-FR" sz="1400" b="0" baseline="0" dirty="0" smtClean="0"/>
              <a:t> si les perspectives d’activité et l’emploi s’avèrent assez bonnes, la situation financière des entreprises reste un sujet d’inquiétude.</a:t>
            </a:r>
          </a:p>
          <a:p>
            <a:pPr marL="0" marR="0" indent="0" algn="l" defTabSz="914400" rtl="0" eaLnBrk="1" fontAlgn="base" latinLnBrk="0" hangingPunct="1">
              <a:lnSpc>
                <a:spcPct val="50000"/>
              </a:lnSpc>
              <a:spcBef>
                <a:spcPts val="0"/>
              </a:spcBef>
              <a:spcAft>
                <a:spcPct val="0"/>
              </a:spcAft>
              <a:buClrTx/>
              <a:buSzTx/>
              <a:buFontTx/>
              <a:buNone/>
              <a:tabLst/>
              <a:defRPr/>
            </a:pPr>
            <a:endParaRPr lang="fr-FR" sz="1400" b="0" baseline="0" dirty="0" smtClean="0"/>
          </a:p>
          <a:p>
            <a:pPr marL="0" marR="0" indent="0" algn="l" defTabSz="914400" rtl="0" eaLnBrk="1" fontAlgn="base" latinLnBrk="0" hangingPunct="1">
              <a:lnSpc>
                <a:spcPct val="100000"/>
              </a:lnSpc>
              <a:spcBef>
                <a:spcPts val="0"/>
              </a:spcBef>
              <a:spcAft>
                <a:spcPct val="0"/>
              </a:spcAft>
              <a:buClrTx/>
              <a:buSzTx/>
              <a:buFontTx/>
              <a:buNone/>
              <a:tabLst/>
              <a:defRPr/>
            </a:pPr>
            <a:r>
              <a:rPr lang="fr-FR" sz="1400" b="0" baseline="0" dirty="0" smtClean="0"/>
              <a:t>Les marges opérationnelles (corrigées de la rémunération des chefs d’entreprise non salariés) rechutent sur le troisième trimestre 2021, alors même qu’elles n’avaient pas retrouvé leur niveau d’avant-pandémie dans la construction. La crise des matériaux n’y est bien évidemment pas étrangère.</a:t>
            </a:r>
            <a:endParaRPr lang="fr-FR" sz="1400" b="0" dirty="0"/>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8</a:t>
            </a:fld>
            <a:endParaRPr lang="fr-FR"/>
          </a:p>
        </p:txBody>
      </p:sp>
    </p:spTree>
    <p:extLst>
      <p:ext uri="{BB962C8B-B14F-4D97-AF65-F5344CB8AC3E}">
        <p14:creationId xmlns:p14="http://schemas.microsoft.com/office/powerpoint/2010/main" val="2333981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base" latinLnBrk="0" hangingPunct="1">
              <a:lnSpc>
                <a:spcPct val="100000"/>
              </a:lnSpc>
              <a:spcBef>
                <a:spcPts val="0"/>
              </a:spcBef>
              <a:spcAft>
                <a:spcPct val="0"/>
              </a:spcAft>
              <a:buClrTx/>
              <a:buSzTx/>
              <a:buFontTx/>
              <a:buNone/>
              <a:tabLst/>
              <a:defRPr/>
            </a:pPr>
            <a:r>
              <a:rPr lang="fr-FR" sz="1400" b="0" kern="1200" baseline="0" dirty="0" smtClean="0">
                <a:solidFill>
                  <a:schemeClr val="tx1"/>
                </a:solidFill>
                <a:latin typeface="+mn-lt"/>
                <a:ea typeface="+mn-ea"/>
                <a:cs typeface="+mn-cs"/>
              </a:rPr>
              <a:t>De fait, les prix de production de nombre de matériaux utilisés dans la construction ont explosé cette année.</a:t>
            </a:r>
          </a:p>
          <a:p>
            <a:pPr marL="0" marR="0" indent="0" algn="l" defTabSz="914400" rtl="0" eaLnBrk="1" fontAlgn="base" latinLnBrk="0" hangingPunct="1">
              <a:lnSpc>
                <a:spcPct val="50000"/>
              </a:lnSpc>
              <a:spcBef>
                <a:spcPts val="0"/>
              </a:spcBef>
              <a:spcAft>
                <a:spcPct val="0"/>
              </a:spcAft>
              <a:buClrTx/>
              <a:buSzTx/>
              <a:buFontTx/>
              <a:buNone/>
              <a:tabLst/>
              <a:defRPr/>
            </a:pPr>
            <a:endParaRPr lang="fr-FR" sz="1400" b="0" kern="1200" baseline="0" dirty="0" smtClean="0">
              <a:solidFill>
                <a:schemeClr val="tx1"/>
              </a:solidFill>
              <a:latin typeface="+mn-lt"/>
              <a:ea typeface="+mn-ea"/>
              <a:cs typeface="+mn-cs"/>
            </a:endParaRPr>
          </a:p>
          <a:p>
            <a:pPr marL="0" marR="0" indent="0" algn="l" defTabSz="914400" rtl="0" eaLnBrk="1" fontAlgn="base" latinLnBrk="0" hangingPunct="1">
              <a:lnSpc>
                <a:spcPct val="100000"/>
              </a:lnSpc>
              <a:spcBef>
                <a:spcPts val="0"/>
              </a:spcBef>
              <a:spcAft>
                <a:spcPct val="0"/>
              </a:spcAft>
              <a:buClrTx/>
              <a:buSzTx/>
              <a:buFontTx/>
              <a:buNone/>
              <a:tabLst/>
              <a:defRPr/>
            </a:pPr>
            <a:r>
              <a:rPr lang="fr-FR" sz="1400" b="0" kern="1200" baseline="0" dirty="0" smtClean="0">
                <a:solidFill>
                  <a:schemeClr val="tx1"/>
                </a:solidFill>
                <a:latin typeface="+mn-lt"/>
                <a:ea typeface="+mn-ea"/>
                <a:cs typeface="+mn-cs"/>
              </a:rPr>
              <a:t>À titre d’exemple, octobre 2021 / décembre 2020 :</a:t>
            </a:r>
          </a:p>
          <a:p>
            <a:pPr marL="285750" marR="0" indent="-285750" algn="l" defTabSz="914400" rtl="0" eaLnBrk="1" fontAlgn="base" latinLnBrk="0" hangingPunct="1">
              <a:lnSpc>
                <a:spcPct val="100000"/>
              </a:lnSpc>
              <a:spcBef>
                <a:spcPts val="0"/>
              </a:spcBef>
              <a:spcAft>
                <a:spcPct val="0"/>
              </a:spcAft>
              <a:buClrTx/>
              <a:buSzTx/>
              <a:buFontTx/>
              <a:buChar char="-"/>
              <a:tabLst/>
              <a:defRPr/>
            </a:pPr>
            <a:r>
              <a:rPr lang="fr-FR" sz="1400" b="0" kern="1200" baseline="0" dirty="0" smtClean="0">
                <a:solidFill>
                  <a:schemeClr val="tx1"/>
                </a:solidFill>
                <a:latin typeface="+mn-lt"/>
                <a:ea typeface="+mn-ea"/>
                <a:cs typeface="+mn-cs"/>
              </a:rPr>
              <a:t>les produits aciers pour le bâtiment s’envolent de plus de 70%, certains ont même quasiment doublé ;</a:t>
            </a:r>
          </a:p>
          <a:p>
            <a:pPr marL="285750" marR="0" lvl="0" indent="-285750" algn="l" defTabSz="914400" rtl="0" eaLnBrk="1" fontAlgn="base" latinLnBrk="0" hangingPunct="1">
              <a:lnSpc>
                <a:spcPct val="100000"/>
              </a:lnSpc>
              <a:spcBef>
                <a:spcPts val="0"/>
              </a:spcBef>
              <a:spcAft>
                <a:spcPct val="0"/>
              </a:spcAft>
              <a:buClrTx/>
              <a:buSzTx/>
              <a:buFontTx/>
              <a:buChar char="-"/>
              <a:tabLst/>
              <a:defRPr/>
            </a:pPr>
            <a:r>
              <a:rPr lang="fr-FR" sz="1400" b="0" kern="1200" baseline="0" dirty="0" smtClean="0">
                <a:solidFill>
                  <a:schemeClr val="tx1"/>
                </a:solidFill>
                <a:latin typeface="+mn-lt"/>
                <a:ea typeface="+mn-ea"/>
                <a:cs typeface="+mn-cs"/>
              </a:rPr>
              <a:t>les PVC et mélanges à base de PVC s’affichent à +62,0%.</a:t>
            </a:r>
          </a:p>
          <a:p>
            <a:pPr marL="0" marR="0" lvl="0" indent="0" algn="l" defTabSz="914400" rtl="0" eaLnBrk="1" fontAlgn="base" latinLnBrk="0" hangingPunct="1">
              <a:lnSpc>
                <a:spcPct val="50000"/>
              </a:lnSpc>
              <a:spcBef>
                <a:spcPts val="0"/>
              </a:spcBef>
              <a:spcAft>
                <a:spcPct val="0"/>
              </a:spcAft>
              <a:buClrTx/>
              <a:buSzTx/>
              <a:buFontTx/>
              <a:buNone/>
              <a:tabLst/>
              <a:defRPr/>
            </a:pPr>
            <a:endParaRPr lang="fr-FR" sz="1400" b="0" kern="1200" baseline="0" dirty="0" smtClean="0">
              <a:solidFill>
                <a:schemeClr val="tx1"/>
              </a:solidFill>
              <a:latin typeface="+mn-lt"/>
              <a:ea typeface="+mn-ea"/>
              <a:cs typeface="+mn-cs"/>
            </a:endParaRPr>
          </a:p>
          <a:p>
            <a:pPr marL="0" marR="0" lvl="0" indent="0" algn="l" defTabSz="914400" rtl="0" eaLnBrk="1" fontAlgn="base" latinLnBrk="0" hangingPunct="1">
              <a:lnSpc>
                <a:spcPct val="100000"/>
              </a:lnSpc>
              <a:spcBef>
                <a:spcPts val="0"/>
              </a:spcBef>
              <a:spcAft>
                <a:spcPct val="0"/>
              </a:spcAft>
              <a:buClrTx/>
              <a:buSzTx/>
              <a:buFontTx/>
              <a:buNone/>
              <a:tabLst/>
              <a:defRPr/>
            </a:pPr>
            <a:r>
              <a:rPr lang="fr-FR" sz="1400" b="0" kern="1200" baseline="0" dirty="0" smtClean="0">
                <a:solidFill>
                  <a:schemeClr val="tx1"/>
                </a:solidFill>
                <a:latin typeface="+mn-lt"/>
                <a:ea typeface="+mn-ea"/>
                <a:cs typeface="+mn-cs"/>
              </a:rPr>
              <a:t>Le choc sur les prix de l’énergie vient réalimenter cette crise et l’élargir à d’autres matériaux, comme le ciment. La crise des matériaux n’est donc pas encore derrière nous.</a:t>
            </a:r>
          </a:p>
        </p:txBody>
      </p:sp>
      <p:sp>
        <p:nvSpPr>
          <p:cNvPr id="4" name="Espace réservé du numéro de diapositive 3"/>
          <p:cNvSpPr>
            <a:spLocks noGrp="1"/>
          </p:cNvSpPr>
          <p:nvPr>
            <p:ph type="sldNum" sz="quarter" idx="10"/>
          </p:nvPr>
        </p:nvSpPr>
        <p:spPr/>
        <p:txBody>
          <a:bodyPr/>
          <a:lstStyle/>
          <a:p>
            <a:fld id="{93A1C72B-8CDB-4D44-94C3-0AEDAE9EBA11}" type="slidenum">
              <a:rPr lang="fr-FR" smtClean="0"/>
              <a:t>9</a:t>
            </a:fld>
            <a:endParaRPr lang="fr-FR"/>
          </a:p>
        </p:txBody>
      </p:sp>
    </p:spTree>
    <p:extLst>
      <p:ext uri="{BB962C8B-B14F-4D97-AF65-F5344CB8AC3E}">
        <p14:creationId xmlns:p14="http://schemas.microsoft.com/office/powerpoint/2010/main" val="698652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emf"/><Relationship Id="rId1" Type="http://schemas.openxmlformats.org/officeDocument/2006/relationships/slideMaster" Target="../slideMasters/slideMaster4.xml"/><Relationship Id="rId4"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emf"/><Relationship Id="rId1" Type="http://schemas.openxmlformats.org/officeDocument/2006/relationships/slideMaster" Target="../slideMasters/slideMaster5.xml"/><Relationship Id="rId4" Type="http://schemas.openxmlformats.org/officeDocument/2006/relationships/image" Target="../media/image10.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emf"/><Relationship Id="rId1" Type="http://schemas.openxmlformats.org/officeDocument/2006/relationships/slideMaster" Target="../slideMasters/slideMaster6.xml"/><Relationship Id="rId4" Type="http://schemas.openxmlformats.org/officeDocument/2006/relationships/image" Target="../media/image11.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emf"/><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emf"/><Relationship Id="rId1" Type="http://schemas.openxmlformats.org/officeDocument/2006/relationships/slideMaster" Target="../slideMasters/slideMaster7.xml"/><Relationship Id="rId4" Type="http://schemas.openxmlformats.org/officeDocument/2006/relationships/image" Target="../media/image10.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emf"/><Relationship Id="rId1" Type="http://schemas.openxmlformats.org/officeDocument/2006/relationships/slideMaster" Target="../slideMasters/slideMaster8.xml"/><Relationship Id="rId4" Type="http://schemas.openxmlformats.org/officeDocument/2006/relationships/image" Target="../media/image1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Master" Target="../slideMasters/slideMaster8.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emf"/><Relationship Id="rId1" Type="http://schemas.openxmlformats.org/officeDocument/2006/relationships/slideMaster" Target="../slideMasters/slideMaster9.xml"/><Relationship Id="rId4" Type="http://schemas.openxmlformats.org/officeDocument/2006/relationships/image" Target="../media/image16.pn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Master" Target="../slideMasters/slideMaster9.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Master" Target="../slideMasters/slideMaster9.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emf"/><Relationship Id="rId1" Type="http://schemas.openxmlformats.org/officeDocument/2006/relationships/slideMaster" Target="../slideMasters/slideMaster10.xml"/><Relationship Id="rId4" Type="http://schemas.openxmlformats.org/officeDocument/2006/relationships/image" Target="../media/image12.png"/></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Master" Target="../slideMasters/slideMaster10.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Master" Target="../slideMasters/slideMaster10.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6.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11.png"/><Relationship Id="rId18" Type="http://schemas.openxmlformats.org/officeDocument/2006/relationships/image" Target="../media/image17.png"/><Relationship Id="rId3" Type="http://schemas.openxmlformats.org/officeDocument/2006/relationships/image" Target="../media/image9.png"/><Relationship Id="rId7" Type="http://schemas.openxmlformats.org/officeDocument/2006/relationships/image" Target="../media/image4.png"/><Relationship Id="rId12" Type="http://schemas.openxmlformats.org/officeDocument/2006/relationships/image" Target="../media/image20.png"/><Relationship Id="rId17" Type="http://schemas.openxmlformats.org/officeDocument/2006/relationships/image" Target="../media/image13.png"/><Relationship Id="rId2" Type="http://schemas.openxmlformats.org/officeDocument/2006/relationships/image" Target="../media/image7.png"/><Relationship Id="rId16" Type="http://schemas.openxmlformats.org/officeDocument/2006/relationships/image" Target="../media/image15.png"/><Relationship Id="rId1" Type="http://schemas.openxmlformats.org/officeDocument/2006/relationships/slideMaster" Target="../slideMasters/slideMaster11.xml"/><Relationship Id="rId6" Type="http://schemas.openxmlformats.org/officeDocument/2006/relationships/image" Target="../media/image19.png"/><Relationship Id="rId11" Type="http://schemas.openxmlformats.org/officeDocument/2006/relationships/image" Target="../media/image18.png"/><Relationship Id="rId5" Type="http://schemas.openxmlformats.org/officeDocument/2006/relationships/image" Target="../media/image12.png"/><Relationship Id="rId15" Type="http://schemas.openxmlformats.org/officeDocument/2006/relationships/image" Target="../media/image21.png"/><Relationship Id="rId10" Type="http://schemas.openxmlformats.org/officeDocument/2006/relationships/image" Target="../media/image6.png"/><Relationship Id="rId19" Type="http://schemas.openxmlformats.org/officeDocument/2006/relationships/image" Target="../media/image10.png"/><Relationship Id="rId4" Type="http://schemas.openxmlformats.org/officeDocument/2006/relationships/image" Target="../media/image8.png"/><Relationship Id="rId9" Type="http://schemas.openxmlformats.org/officeDocument/2006/relationships/image" Target="../media/image5.png"/><Relationship Id="rId14" Type="http://schemas.openxmlformats.org/officeDocument/2006/relationships/image" Target="../media/image1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emf"/><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uverture">
    <p:spTree>
      <p:nvGrpSpPr>
        <p:cNvPr id="1" name=""/>
        <p:cNvGrpSpPr/>
        <p:nvPr/>
      </p:nvGrpSpPr>
      <p:grpSpPr>
        <a:xfrm>
          <a:off x="0" y="0"/>
          <a:ext cx="0" cy="0"/>
          <a:chOff x="0" y="0"/>
          <a:chExt cx="0" cy="0"/>
        </a:xfrm>
      </p:grpSpPr>
      <p:sp>
        <p:nvSpPr>
          <p:cNvPr id="8" name="Espace réservé du texte 7"/>
          <p:cNvSpPr>
            <a:spLocks noGrp="1"/>
          </p:cNvSpPr>
          <p:nvPr>
            <p:ph type="body" sz="quarter" idx="10" hasCustomPrompt="1"/>
          </p:nvPr>
        </p:nvSpPr>
        <p:spPr>
          <a:xfrm>
            <a:off x="1305697" y="2039058"/>
            <a:ext cx="9144000" cy="976312"/>
          </a:xfrm>
          <a:prstGeom prst="rect">
            <a:avLst/>
          </a:prstGeom>
        </p:spPr>
        <p:txBody>
          <a:bodyPr/>
          <a:lstStyle>
            <a:lvl1pPr marL="0" indent="0">
              <a:buFontTx/>
              <a:buNone/>
              <a:defRPr sz="6000" b="1">
                <a:solidFill>
                  <a:schemeClr val="bg1"/>
                </a:solidFill>
                <a:latin typeface="Candara" panose="020E0502030303020204" pitchFamily="34" charset="0"/>
              </a:defRPr>
            </a:lvl1pPr>
          </a:lstStyle>
          <a:p>
            <a:pPr lvl="0"/>
            <a:r>
              <a:rPr lang="fr-FR" dirty="0" smtClean="0"/>
              <a:t>Modifiez le style du titre</a:t>
            </a:r>
            <a:endParaRPr lang="fr-FR" dirty="0"/>
          </a:p>
        </p:txBody>
      </p:sp>
      <p:sp>
        <p:nvSpPr>
          <p:cNvPr id="10" name="Espace réservé du texte 9"/>
          <p:cNvSpPr>
            <a:spLocks noGrp="1"/>
          </p:cNvSpPr>
          <p:nvPr>
            <p:ph type="body" sz="quarter" idx="11" hasCustomPrompt="1"/>
          </p:nvPr>
        </p:nvSpPr>
        <p:spPr>
          <a:xfrm>
            <a:off x="1304925" y="3403600"/>
            <a:ext cx="9144000" cy="627063"/>
          </a:xfrm>
          <a:prstGeom prst="rect">
            <a:avLst/>
          </a:prstGeom>
        </p:spPr>
        <p:txBody>
          <a:bodyPr/>
          <a:lstStyle>
            <a:lvl1pPr marL="0" indent="0">
              <a:buFontTx/>
              <a:buNone/>
              <a:defRPr sz="3600">
                <a:solidFill>
                  <a:schemeClr val="bg1"/>
                </a:solidFill>
                <a:latin typeface="Candara" panose="020E0502030303020204" pitchFamily="34" charset="0"/>
              </a:defRPr>
            </a:lvl1pPr>
          </a:lstStyle>
          <a:p>
            <a:pPr lvl="0"/>
            <a:r>
              <a:rPr lang="fr-FR" dirty="0" smtClean="0"/>
              <a:t>Modifiez les styles du texte du masque</a:t>
            </a:r>
            <a:endParaRPr lang="fr-FR" dirty="0"/>
          </a:p>
        </p:txBody>
      </p:sp>
    </p:spTree>
    <p:extLst>
      <p:ext uri="{BB962C8B-B14F-4D97-AF65-F5344CB8AC3E}">
        <p14:creationId xmlns:p14="http://schemas.microsoft.com/office/powerpoint/2010/main" val="16983840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27B6D9"/>
                </a:solidFill>
                <a:latin typeface="Candara" panose="020E0502030303020204" pitchFamily="34" charset="0"/>
              </a:defRPr>
            </a:lvl1pPr>
          </a:lstStyle>
          <a:p>
            <a:r>
              <a:rPr lang="fr-FR" dirty="0" smtClean="0"/>
              <a:t>Modifiez le style surtitre</a:t>
            </a:r>
            <a:endParaRPr lang="fr-FR" dirty="0"/>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9D1918"/>
                </a:solidFill>
                <a:latin typeface="Candara" panose="020E0502030303020204" pitchFamily="34" charset="0"/>
              </a:defRPr>
            </a:lvl1pPr>
          </a:lstStyle>
          <a:p>
            <a:pPr lvl="0"/>
            <a:r>
              <a:rPr lang="fr-FR" dirty="0" smtClean="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smtClean="0"/>
              <a:t>Modifiez le style du sous-titre</a:t>
            </a:r>
            <a:endParaRPr lang="fr-FR" dirty="0"/>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smtClean="0"/>
              <a:t>Modifier la source</a:t>
            </a:r>
            <a:endParaRPr lang="fr-FR" dirty="0"/>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3294123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325563"/>
          </a:xfrm>
          <a:prstGeom prst="rect">
            <a:avLst/>
          </a:prstGeom>
        </p:spPr>
        <p:txBody>
          <a:bodyPr/>
          <a:lstStyle>
            <a:lvl1pPr>
              <a:defRPr sz="4800" b="1">
                <a:solidFill>
                  <a:srgbClr val="9D1918"/>
                </a:solidFill>
                <a:latin typeface="Candara" panose="020E0502030303020204" pitchFamily="34" charset="0"/>
              </a:defRPr>
            </a:lvl1pPr>
          </a:lstStyle>
          <a:p>
            <a:r>
              <a:rPr lang="fr-FR" dirty="0" smtClean="0"/>
              <a:t>Modifiez le style du titre</a:t>
            </a:r>
            <a:endParaRPr lang="fr-FR" dirty="0"/>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27B6D9"/>
                </a:solidFill>
                <a:latin typeface="Candara" panose="020E0502030303020204" pitchFamily="34" charset="0"/>
              </a:defRPr>
            </a:lvl1pPr>
            <a:lvl2pPr marL="685800" indent="-228600">
              <a:buClr>
                <a:srgbClr val="054A89"/>
              </a:buClr>
              <a:buSzPct val="100000"/>
              <a:buFontTx/>
              <a:buBlip>
                <a:blip r:embed="rId3"/>
              </a:buBlip>
              <a:defRPr sz="1800" b="0" i="0">
                <a:solidFill>
                  <a:srgbClr val="9D1918"/>
                </a:solidFill>
                <a:latin typeface="Candara" panose="020E0502030303020204" pitchFamily="34" charset="0"/>
              </a:defRPr>
            </a:lvl2pPr>
          </a:lstStyle>
          <a:p>
            <a:pPr lvl="0"/>
            <a:r>
              <a:rPr lang="fr-FR" dirty="0" smtClean="0"/>
              <a:t>Modifiez les styles du texte</a:t>
            </a:r>
          </a:p>
          <a:p>
            <a:pPr lvl="1"/>
            <a:r>
              <a:rPr lang="fr-FR" dirty="0" smtClean="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27B6D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10" name="Espace réservé du texte 9"/>
          <p:cNvSpPr>
            <a:spLocks noGrp="1"/>
          </p:cNvSpPr>
          <p:nvPr>
            <p:ph type="body" sz="quarter" idx="10" hasCustomPrompt="1"/>
          </p:nvPr>
        </p:nvSpPr>
        <p:spPr>
          <a:xfrm>
            <a:off x="2091600" y="237600"/>
            <a:ext cx="8272800"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smtClean="0">
                <a:solidFill>
                  <a:srgbClr val="27B6D9"/>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 typeface="Arial" panose="020B0604020202020204" pitchFamily="34" charset="0"/>
              <a:buNone/>
              <a:tabLst/>
              <a:defRPr/>
            </a:pPr>
            <a:r>
              <a:rPr lang="fr-FR" dirty="0" smtClean="0"/>
              <a:t>Modifiez le style surtitre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fr-FR" dirty="0"/>
          </a:p>
        </p:txBody>
      </p:sp>
    </p:spTree>
    <p:extLst>
      <p:ext uri="{BB962C8B-B14F-4D97-AF65-F5344CB8AC3E}">
        <p14:creationId xmlns:p14="http://schemas.microsoft.com/office/powerpoint/2010/main" val="29592457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9D1918"/>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27B6D9"/>
                </a:solidFill>
                <a:latin typeface="Candara" panose="020E0502030303020204" pitchFamily="34" charset="0"/>
              </a:defRPr>
            </a:lvl1pPr>
            <a:lvl2pPr marL="685800" indent="-228600">
              <a:buClr>
                <a:srgbClr val="054A89"/>
              </a:buClr>
              <a:buSzPct val="100000"/>
              <a:buFontTx/>
              <a:buBlip>
                <a:blip r:embed="rId3"/>
              </a:buBlip>
              <a:defRPr sz="1800" b="0" i="0">
                <a:solidFill>
                  <a:srgbClr val="9D1918"/>
                </a:solidFill>
                <a:latin typeface="Candara" panose="020E0502030303020204" pitchFamily="34" charset="0"/>
              </a:defRPr>
            </a:lvl2pPr>
          </a:lstStyle>
          <a:p>
            <a:pPr lvl="0"/>
            <a:r>
              <a:rPr lang="fr-FR" dirty="0" smtClean="0"/>
              <a:t>Modifiez les styles du texte du masque</a:t>
            </a:r>
          </a:p>
          <a:p>
            <a:pPr lvl="1"/>
            <a:r>
              <a:rPr lang="fr-FR" dirty="0" smtClean="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7273720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17400958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Intercalaire bordeau">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9D19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9D19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smtClean="0"/>
              <a:t>Modifiez le style du titre</a:t>
            </a:r>
            <a:endParaRPr lang="fr-FR" dirty="0"/>
          </a:p>
        </p:txBody>
      </p:sp>
    </p:spTree>
    <p:extLst>
      <p:ext uri="{BB962C8B-B14F-4D97-AF65-F5344CB8AC3E}">
        <p14:creationId xmlns:p14="http://schemas.microsoft.com/office/powerpoint/2010/main" val="25753426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F6C90C"/>
                </a:solidFill>
                <a:latin typeface="Candara" panose="020E0502030303020204" pitchFamily="34" charset="0"/>
                <a:cs typeface="Arial" panose="020B0604020202020204" pitchFamily="34" charset="0"/>
              </a:defRPr>
            </a:lvl1pPr>
          </a:lstStyle>
          <a:p>
            <a:r>
              <a:rPr lang="fr-FR" dirty="0" smtClean="0"/>
              <a:t>Modifiez le style du titre</a:t>
            </a:r>
            <a:endParaRPr lang="fr-FR" dirty="0"/>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9D1918"/>
                </a:solidFill>
                <a:latin typeface="Candara" panose="020E0502030303020204" pitchFamily="34" charset="0"/>
              </a:defRPr>
            </a:lvl1pPr>
            <a:lvl2pPr marL="685800" indent="-228600">
              <a:buClr>
                <a:srgbClr val="054A89"/>
              </a:buClr>
              <a:buSzPct val="100000"/>
              <a:buFontTx/>
              <a:buBlip>
                <a:blip r:embed="rId4"/>
              </a:buBlip>
              <a:defRPr sz="2800" b="0" i="0">
                <a:solidFill>
                  <a:srgbClr val="004996"/>
                </a:solidFill>
                <a:latin typeface="Candara" panose="020E0502030303020204" pitchFamily="34" charset="0"/>
              </a:defRPr>
            </a:lvl2pPr>
            <a:lvl3pPr marL="1143000" indent="-228600">
              <a:buFont typeface="Wingdings" panose="05000000000000000000" pitchFamily="2" charset="2"/>
              <a:buChar char="Ø"/>
              <a:defRPr sz="2400">
                <a:solidFill>
                  <a:srgbClr val="81B328"/>
                </a:solidFill>
                <a:latin typeface="Candara" panose="020E0502030303020204" pitchFamily="34" charset="0"/>
              </a:defRPr>
            </a:lvl3pPr>
            <a:lvl4pPr marL="1600200" indent="-228600">
              <a:buFont typeface="Courier New" panose="02070309020205020404" pitchFamily="49" charset="0"/>
              <a:buChar char="o"/>
              <a:defRPr b="1">
                <a:solidFill>
                  <a:srgbClr val="27B6D9"/>
                </a:solidFill>
                <a:latin typeface="Candara" panose="020E0502030303020204" pitchFamily="34" charset="0"/>
              </a:defRPr>
            </a:lvl4pPr>
            <a:lvl5pPr>
              <a:defRPr sz="1800" baseline="0">
                <a:latin typeface="Candara" panose="020E0502030303020204" pitchFamily="34" charset="0"/>
              </a:defRPr>
            </a:lvl5pPr>
          </a:lstStyle>
          <a:p>
            <a:pPr lvl="0"/>
            <a:r>
              <a:rPr lang="fr-FR" dirty="0" smtClean="0"/>
              <a:t>Modifiez les styles du texte</a:t>
            </a:r>
          </a:p>
          <a:p>
            <a:pPr lvl="1"/>
            <a:r>
              <a:rPr lang="fr-FR" dirty="0" smtClean="0"/>
              <a:t> 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3" name="Espace réservé du texte 2"/>
          <p:cNvSpPr>
            <a:spLocks noGrp="1"/>
          </p:cNvSpPr>
          <p:nvPr>
            <p:ph type="body" sz="quarter" idx="10" hasCustomPrompt="1"/>
          </p:nvPr>
        </p:nvSpPr>
        <p:spPr>
          <a:xfrm>
            <a:off x="2062800" y="237600"/>
            <a:ext cx="8640763"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a:solidFill>
                  <a:srgbClr val="9D1918"/>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smtClean="0"/>
              <a:t>Modifiez le style surtitre</a:t>
            </a:r>
            <a:endParaRPr lang="fr-FR" dirty="0"/>
          </a:p>
        </p:txBody>
      </p:sp>
    </p:spTree>
    <p:extLst>
      <p:ext uri="{BB962C8B-B14F-4D97-AF65-F5344CB8AC3E}">
        <p14:creationId xmlns:p14="http://schemas.microsoft.com/office/powerpoint/2010/main" val="2077925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9D1918"/>
                </a:solidFill>
                <a:latin typeface="Candara" panose="020E0502030303020204" pitchFamily="34" charset="0"/>
              </a:defRPr>
            </a:lvl1pPr>
          </a:lstStyle>
          <a:p>
            <a:r>
              <a:rPr lang="fr-FR" dirty="0" smtClean="0"/>
              <a:t>Modifiez le style surtitre</a:t>
            </a:r>
            <a:endParaRPr lang="fr-FR" dirty="0"/>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F6C90C"/>
                </a:solidFill>
                <a:latin typeface="Candara" panose="020E0502030303020204" pitchFamily="34" charset="0"/>
              </a:defRPr>
            </a:lvl1pPr>
          </a:lstStyle>
          <a:p>
            <a:pPr lvl="0"/>
            <a:r>
              <a:rPr lang="fr-FR" dirty="0" smtClean="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smtClean="0"/>
              <a:t>Modifiez le style du sous-titre</a:t>
            </a:r>
            <a:endParaRPr lang="fr-FR" dirty="0"/>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smtClean="0"/>
              <a:t>Modifier la source</a:t>
            </a:r>
            <a:endParaRPr lang="fr-FR" dirty="0"/>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4790304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F6C90C"/>
                </a:solidFill>
                <a:latin typeface="Candara" panose="020E0502030303020204" pitchFamily="34" charset="0"/>
              </a:defRPr>
            </a:lvl1pPr>
          </a:lstStyle>
          <a:p>
            <a:r>
              <a:rPr lang="fr-FR" dirty="0" smtClean="0"/>
              <a:t>Modifiez le style du titre</a:t>
            </a:r>
            <a:endParaRPr lang="fr-FR" dirty="0"/>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9D1918"/>
                </a:solidFill>
                <a:latin typeface="Candara" panose="020E0502030303020204" pitchFamily="34" charset="0"/>
              </a:defRPr>
            </a:lvl1pPr>
            <a:lvl2pPr marL="685800" indent="-228600">
              <a:buClr>
                <a:srgbClr val="054A89"/>
              </a:buClr>
              <a:buSzPct val="100000"/>
              <a:buFontTx/>
              <a:buBlip>
                <a:blip r:embed="rId3"/>
              </a:buBlip>
              <a:defRPr sz="1800" b="0" i="0">
                <a:solidFill>
                  <a:srgbClr val="004996"/>
                </a:solidFill>
                <a:latin typeface="Candara" panose="020E0502030303020204" pitchFamily="34" charset="0"/>
              </a:defRPr>
            </a:lvl2pPr>
          </a:lstStyle>
          <a:p>
            <a:pPr lvl="0"/>
            <a:r>
              <a:rPr lang="fr-FR" dirty="0" smtClean="0"/>
              <a:t>Modifiez les styles du texte</a:t>
            </a:r>
          </a:p>
          <a:p>
            <a:pPr lvl="1"/>
            <a:r>
              <a:rPr lang="fr-FR" dirty="0" smtClean="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9D191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0738" y="237600"/>
            <a:ext cx="8272462"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a:solidFill>
                  <a:srgbClr val="9D1918"/>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smtClean="0"/>
              <a:t>Modifiez le style surtitre</a:t>
            </a:r>
            <a:endParaRPr lang="fr-FR" dirty="0"/>
          </a:p>
        </p:txBody>
      </p:sp>
    </p:spTree>
    <p:extLst>
      <p:ext uri="{BB962C8B-B14F-4D97-AF65-F5344CB8AC3E}">
        <p14:creationId xmlns:p14="http://schemas.microsoft.com/office/powerpoint/2010/main" val="477969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F6C90C"/>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9D1918"/>
                </a:solidFill>
                <a:latin typeface="Candara" panose="020E0502030303020204" pitchFamily="34" charset="0"/>
              </a:defRPr>
            </a:lvl1pPr>
            <a:lvl2pPr marL="685800" indent="-228600">
              <a:buClr>
                <a:srgbClr val="054A89"/>
              </a:buClr>
              <a:buSzPct val="100000"/>
              <a:buFontTx/>
              <a:buBlip>
                <a:blip r:embed="rId3"/>
              </a:buBlip>
              <a:defRPr sz="1800" b="0" i="0">
                <a:solidFill>
                  <a:srgbClr val="004996"/>
                </a:solidFill>
                <a:latin typeface="Candara" panose="020E0502030303020204" pitchFamily="34" charset="0"/>
              </a:defRPr>
            </a:lvl2pPr>
          </a:lstStyle>
          <a:p>
            <a:pPr lvl="0"/>
            <a:r>
              <a:rPr lang="fr-FR" dirty="0" smtClean="0"/>
              <a:t>Modifiez les styles du texte du masque</a:t>
            </a:r>
          </a:p>
          <a:p>
            <a:pPr lvl="1"/>
            <a:r>
              <a:rPr lang="fr-FR" dirty="0" smtClean="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1473204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1151805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Intercalaire vert FFB">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smtClean="0"/>
              <a:t>Modifiez le style du titre</a:t>
            </a:r>
            <a:endParaRPr lang="fr-FR" dirty="0"/>
          </a:p>
        </p:txBody>
      </p:sp>
    </p:spTree>
    <p:extLst>
      <p:ext uri="{BB962C8B-B14F-4D97-AF65-F5344CB8AC3E}">
        <p14:creationId xmlns:p14="http://schemas.microsoft.com/office/powerpoint/2010/main" val="13970980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Intercalaire bleu FFB">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0049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0049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smtClean="0"/>
              <a:t>Modifiez le style du titre</a:t>
            </a:r>
            <a:endParaRPr lang="fr-FR" dirty="0"/>
          </a:p>
        </p:txBody>
      </p:sp>
    </p:spTree>
    <p:extLst>
      <p:ext uri="{BB962C8B-B14F-4D97-AF65-F5344CB8AC3E}">
        <p14:creationId xmlns:p14="http://schemas.microsoft.com/office/powerpoint/2010/main" val="252167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EB5B4C"/>
                </a:solidFill>
                <a:latin typeface="Candara" panose="020E0502030303020204" pitchFamily="34" charset="0"/>
                <a:cs typeface="Arial" panose="020B0604020202020204" pitchFamily="34" charset="0"/>
              </a:defRPr>
            </a:lvl1pPr>
          </a:lstStyle>
          <a:p>
            <a:r>
              <a:rPr lang="fr-FR" dirty="0" smtClean="0"/>
              <a:t>Modifiez le style du titre</a:t>
            </a:r>
            <a:endParaRPr lang="fr-FR" dirty="0"/>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004996"/>
                </a:solidFill>
                <a:latin typeface="Candara" panose="020E0502030303020204" pitchFamily="34" charset="0"/>
              </a:defRPr>
            </a:lvl1pPr>
            <a:lvl2pPr marL="685800" indent="-228600">
              <a:buClr>
                <a:srgbClr val="054A89"/>
              </a:buClr>
              <a:buSzPct val="100000"/>
              <a:buFontTx/>
              <a:buBlip>
                <a:blip r:embed="rId4"/>
              </a:buBlip>
              <a:defRPr sz="2800" b="0" i="0">
                <a:solidFill>
                  <a:srgbClr val="EB5B4C"/>
                </a:solidFill>
                <a:latin typeface="Candara" panose="020E0502030303020204" pitchFamily="34" charset="0"/>
              </a:defRPr>
            </a:lvl2pPr>
            <a:lvl3pPr marL="1143000" indent="-228600">
              <a:buFont typeface="Wingdings" panose="05000000000000000000" pitchFamily="2" charset="2"/>
              <a:buChar char="Ø"/>
              <a:defRPr sz="2400">
                <a:solidFill>
                  <a:srgbClr val="81B328"/>
                </a:solidFill>
                <a:latin typeface="Candara" panose="020E0502030303020204" pitchFamily="34" charset="0"/>
              </a:defRPr>
            </a:lvl3pPr>
            <a:lvl4pPr marL="1600200" indent="-228600">
              <a:buFont typeface="Courier New" panose="02070309020205020404" pitchFamily="49" charset="0"/>
              <a:buChar char="o"/>
              <a:defRPr b="1">
                <a:solidFill>
                  <a:srgbClr val="00904A"/>
                </a:solidFill>
                <a:latin typeface="Candara" panose="020E0502030303020204" pitchFamily="34" charset="0"/>
              </a:defRPr>
            </a:lvl4pPr>
            <a:lvl5pPr>
              <a:defRPr sz="1800" baseline="0">
                <a:latin typeface="Candara" panose="020E0502030303020204" pitchFamily="34" charset="0"/>
              </a:defRPr>
            </a:lvl5pPr>
          </a:lstStyle>
          <a:p>
            <a:pPr lvl="0"/>
            <a:r>
              <a:rPr lang="fr-FR" dirty="0" smtClean="0"/>
              <a:t>Modifiez les styles du texte</a:t>
            </a:r>
          </a:p>
          <a:p>
            <a:pPr lvl="1"/>
            <a:r>
              <a:rPr lang="fr-FR" dirty="0" smtClean="0"/>
              <a:t> 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3" name="Espace réservé du texte 2"/>
          <p:cNvSpPr>
            <a:spLocks noGrp="1"/>
          </p:cNvSpPr>
          <p:nvPr>
            <p:ph type="body" sz="quarter" idx="10" hasCustomPrompt="1"/>
          </p:nvPr>
        </p:nvSpPr>
        <p:spPr>
          <a:xfrm>
            <a:off x="2062800" y="237600"/>
            <a:ext cx="8640763" cy="356400"/>
          </a:xfrm>
          <a:prstGeom prst="rect">
            <a:avLst/>
          </a:prstGeom>
        </p:spPr>
        <p:txBody>
          <a:bodyPr/>
          <a:lstStyle>
            <a:lvl1pPr marL="0" indent="0" algn="l" defTabSz="914400" rtl="0" eaLnBrk="1" latinLnBrk="0" hangingPunct="1">
              <a:lnSpc>
                <a:spcPct val="90000"/>
              </a:lnSpc>
              <a:spcBef>
                <a:spcPct val="0"/>
              </a:spcBef>
              <a:buNone/>
              <a:defRPr lang="fr-FR" sz="2400" b="0" kern="1200" dirty="0" smtClean="0">
                <a:solidFill>
                  <a:srgbClr val="004996"/>
                </a:solidFill>
                <a:latin typeface="Candara" panose="020E0502030303020204" pitchFamily="34" charset="0"/>
                <a:ea typeface="+mj-ea"/>
                <a:cs typeface="+mj-cs"/>
              </a:defRPr>
            </a:lvl1pPr>
          </a:lstStyle>
          <a:p>
            <a:pPr lvl="0"/>
            <a:r>
              <a:rPr lang="fr-FR" dirty="0" smtClean="0"/>
              <a:t>Modifiez le style surtitre</a:t>
            </a:r>
          </a:p>
        </p:txBody>
      </p:sp>
    </p:spTree>
    <p:extLst>
      <p:ext uri="{BB962C8B-B14F-4D97-AF65-F5344CB8AC3E}">
        <p14:creationId xmlns:p14="http://schemas.microsoft.com/office/powerpoint/2010/main" val="26133705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004996"/>
                </a:solidFill>
                <a:latin typeface="Candara" panose="020E0502030303020204" pitchFamily="34" charset="0"/>
              </a:defRPr>
            </a:lvl1pPr>
          </a:lstStyle>
          <a:p>
            <a:r>
              <a:rPr lang="fr-FR" dirty="0" smtClean="0"/>
              <a:t>Modifiez le style surtitre</a:t>
            </a:r>
            <a:endParaRPr lang="fr-FR" dirty="0"/>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EB5B4C"/>
                </a:solidFill>
                <a:latin typeface="Candara" panose="020E0502030303020204" pitchFamily="34" charset="0"/>
              </a:defRPr>
            </a:lvl1pPr>
          </a:lstStyle>
          <a:p>
            <a:pPr lvl="0"/>
            <a:r>
              <a:rPr lang="fr-FR" dirty="0" smtClean="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smtClean="0"/>
              <a:t>Modifiez le style du sous-titre</a:t>
            </a:r>
            <a:endParaRPr lang="fr-FR" dirty="0"/>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smtClean="0"/>
              <a:t>Modifier la source</a:t>
            </a:r>
            <a:endParaRPr lang="fr-FR" dirty="0"/>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24393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EB5B4C"/>
                </a:solidFill>
                <a:latin typeface="Candara" panose="020E0502030303020204" pitchFamily="34" charset="0"/>
              </a:defRPr>
            </a:lvl1pPr>
          </a:lstStyle>
          <a:p>
            <a:r>
              <a:rPr lang="fr-FR" dirty="0" smtClean="0"/>
              <a:t>Modifiez le style du titre</a:t>
            </a:r>
            <a:endParaRPr lang="fr-FR" dirty="0"/>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004996"/>
                </a:solidFill>
                <a:latin typeface="Candara" panose="020E0502030303020204" pitchFamily="34" charset="0"/>
              </a:defRPr>
            </a:lvl1pPr>
            <a:lvl2pPr marL="685800" indent="-228600">
              <a:buClr>
                <a:srgbClr val="054A89"/>
              </a:buClr>
              <a:buSzPct val="100000"/>
              <a:buFontTx/>
              <a:buBlip>
                <a:blip r:embed="rId3"/>
              </a:buBlip>
              <a:defRPr sz="1800" b="0" i="0">
                <a:solidFill>
                  <a:srgbClr val="EB5B4C"/>
                </a:solidFill>
                <a:latin typeface="Candara" panose="020E0502030303020204" pitchFamily="34" charset="0"/>
              </a:defRPr>
            </a:lvl2pPr>
          </a:lstStyle>
          <a:p>
            <a:pPr lvl="0"/>
            <a:r>
              <a:rPr lang="fr-FR" dirty="0" smtClean="0"/>
              <a:t>Modifiez les styles du texte</a:t>
            </a:r>
          </a:p>
          <a:p>
            <a:pPr lvl="1"/>
            <a:r>
              <a:rPr lang="fr-FR" dirty="0" smtClean="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00499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11" name="Espace réservé du texte 10"/>
          <p:cNvSpPr>
            <a:spLocks noGrp="1"/>
          </p:cNvSpPr>
          <p:nvPr>
            <p:ph type="body" sz="quarter" idx="10" hasCustomPrompt="1"/>
          </p:nvPr>
        </p:nvSpPr>
        <p:spPr>
          <a:xfrm>
            <a:off x="2091600" y="237600"/>
            <a:ext cx="8272462"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smtClean="0">
                <a:solidFill>
                  <a:srgbClr val="004996"/>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smtClean="0"/>
              <a:t>Modifiez le style surtitre</a:t>
            </a:r>
          </a:p>
          <a:p>
            <a:pPr lvl="0"/>
            <a:endParaRPr lang="fr-FR" dirty="0" smtClean="0"/>
          </a:p>
        </p:txBody>
      </p:sp>
    </p:spTree>
    <p:extLst>
      <p:ext uri="{BB962C8B-B14F-4D97-AF65-F5344CB8AC3E}">
        <p14:creationId xmlns:p14="http://schemas.microsoft.com/office/powerpoint/2010/main" val="247994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EB5B4C"/>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004996"/>
                </a:solidFill>
                <a:latin typeface="Candara" panose="020E0502030303020204" pitchFamily="34" charset="0"/>
              </a:defRPr>
            </a:lvl1pPr>
            <a:lvl2pPr marL="685800" indent="-228600">
              <a:buClr>
                <a:srgbClr val="054A89"/>
              </a:buClr>
              <a:buSzPct val="100000"/>
              <a:buFontTx/>
              <a:buBlip>
                <a:blip r:embed="rId3"/>
              </a:buBlip>
              <a:defRPr sz="1800" b="0" i="0">
                <a:solidFill>
                  <a:srgbClr val="EB5B4C"/>
                </a:solidFill>
                <a:latin typeface="Candara" panose="020E0502030303020204" pitchFamily="34" charset="0"/>
              </a:defRPr>
            </a:lvl2pPr>
          </a:lstStyle>
          <a:p>
            <a:pPr lvl="0"/>
            <a:r>
              <a:rPr lang="fr-FR" dirty="0" smtClean="0"/>
              <a:t>Modifiez les styles du texte du masque</a:t>
            </a:r>
          </a:p>
          <a:p>
            <a:pPr lvl="1"/>
            <a:r>
              <a:rPr lang="fr-FR" dirty="0" smtClean="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4066825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2739803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Intercalaire jaun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F6C9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rgbClr val="3F122F"/>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F6C9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rgbClr val="3F122F"/>
                </a:solidFill>
                <a:latin typeface="Candara" panose="020E0502030303020204" pitchFamily="34" charset="0"/>
              </a:defRPr>
            </a:lvl1pPr>
          </a:lstStyle>
          <a:p>
            <a:r>
              <a:rPr lang="fr-FR" dirty="0" smtClean="0"/>
              <a:t>Modifiez le style du titre</a:t>
            </a:r>
            <a:endParaRPr lang="fr-FR" dirty="0"/>
          </a:p>
        </p:txBody>
      </p:sp>
    </p:spTree>
    <p:extLst>
      <p:ext uri="{BB962C8B-B14F-4D97-AF65-F5344CB8AC3E}">
        <p14:creationId xmlns:p14="http://schemas.microsoft.com/office/powerpoint/2010/main" val="10236854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3F122F"/>
                </a:solidFill>
                <a:latin typeface="Candara" panose="020E0502030303020204" pitchFamily="34" charset="0"/>
                <a:cs typeface="Arial" panose="020B0604020202020204" pitchFamily="34" charset="0"/>
              </a:defRPr>
            </a:lvl1pPr>
          </a:lstStyle>
          <a:p>
            <a:r>
              <a:rPr lang="fr-FR" dirty="0" smtClean="0"/>
              <a:t>Modifiez le style du titre</a:t>
            </a:r>
            <a:endParaRPr lang="fr-FR" dirty="0"/>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004996"/>
                </a:solidFill>
                <a:latin typeface="Candara" panose="020E0502030303020204" pitchFamily="34" charset="0"/>
              </a:defRPr>
            </a:lvl1pPr>
            <a:lvl2pPr marL="685800" indent="-228600">
              <a:buClr>
                <a:srgbClr val="054A89"/>
              </a:buClr>
              <a:buSzPct val="100000"/>
              <a:buFontTx/>
              <a:buBlip>
                <a:blip r:embed="rId4"/>
              </a:buBlip>
              <a:defRPr sz="2800" b="0" i="0">
                <a:solidFill>
                  <a:srgbClr val="3F122F"/>
                </a:solidFill>
                <a:latin typeface="Candara" panose="020E0502030303020204" pitchFamily="34" charset="0"/>
              </a:defRPr>
            </a:lvl2pPr>
            <a:lvl3pPr marL="1143000" indent="-228600">
              <a:buFont typeface="Wingdings" panose="05000000000000000000" pitchFamily="2" charset="2"/>
              <a:buChar char="Ø"/>
              <a:defRPr sz="2400">
                <a:solidFill>
                  <a:srgbClr val="1FA599"/>
                </a:solidFill>
                <a:latin typeface="Candara" panose="020E0502030303020204" pitchFamily="34" charset="0"/>
              </a:defRPr>
            </a:lvl3pPr>
            <a:lvl4pPr marL="1600200" indent="-228600">
              <a:buFont typeface="Courier New" panose="02070309020205020404" pitchFamily="49" charset="0"/>
              <a:buChar char="o"/>
              <a:defRPr b="1">
                <a:solidFill>
                  <a:srgbClr val="EB5B4C"/>
                </a:solidFill>
                <a:latin typeface="Candara" panose="020E0502030303020204" pitchFamily="34" charset="0"/>
              </a:defRPr>
            </a:lvl4pPr>
            <a:lvl5pPr>
              <a:defRPr sz="1800" baseline="0">
                <a:latin typeface="Candara" panose="020E0502030303020204" pitchFamily="34" charset="0"/>
              </a:defRPr>
            </a:lvl5pPr>
          </a:lstStyle>
          <a:p>
            <a:pPr lvl="0"/>
            <a:r>
              <a:rPr lang="fr-FR" dirty="0" smtClean="0"/>
              <a:t>Modifiez les styles du texte</a:t>
            </a:r>
          </a:p>
          <a:p>
            <a:pPr lvl="1"/>
            <a:r>
              <a:rPr lang="fr-FR" dirty="0" smtClean="0"/>
              <a:t> 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3" name="Espace réservé du texte 2"/>
          <p:cNvSpPr>
            <a:spLocks noGrp="1"/>
          </p:cNvSpPr>
          <p:nvPr>
            <p:ph type="body" sz="quarter" idx="10" hasCustomPrompt="1"/>
          </p:nvPr>
        </p:nvSpPr>
        <p:spPr>
          <a:xfrm>
            <a:off x="2062800" y="237600"/>
            <a:ext cx="8640763" cy="356400"/>
          </a:xfrm>
          <a:prstGeom prst="rect">
            <a:avLst/>
          </a:prstGeom>
        </p:spPr>
        <p:txBody>
          <a:bodyPr/>
          <a:lstStyle>
            <a:lvl1pPr marL="0" indent="0" algn="l" defTabSz="914400" rtl="0" eaLnBrk="1" latinLnBrk="0" hangingPunct="1">
              <a:lnSpc>
                <a:spcPct val="90000"/>
              </a:lnSpc>
              <a:spcBef>
                <a:spcPct val="0"/>
              </a:spcBef>
              <a:buNone/>
              <a:defRPr lang="fr-FR" sz="2400" b="0" kern="1200" dirty="0" smtClean="0">
                <a:solidFill>
                  <a:srgbClr val="004996"/>
                </a:solidFill>
                <a:latin typeface="Candara" panose="020E0502030303020204" pitchFamily="34" charset="0"/>
                <a:ea typeface="+mj-ea"/>
                <a:cs typeface="+mj-cs"/>
              </a:defRPr>
            </a:lvl1pPr>
          </a:lstStyle>
          <a:p>
            <a:pPr lvl="0"/>
            <a:r>
              <a:rPr lang="fr-FR" dirty="0" smtClean="0"/>
              <a:t>Modifiez le style surtitre</a:t>
            </a:r>
          </a:p>
        </p:txBody>
      </p:sp>
    </p:spTree>
    <p:extLst>
      <p:ext uri="{BB962C8B-B14F-4D97-AF65-F5344CB8AC3E}">
        <p14:creationId xmlns:p14="http://schemas.microsoft.com/office/powerpoint/2010/main" val="17609201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004996"/>
                </a:solidFill>
                <a:latin typeface="Candara" panose="020E0502030303020204" pitchFamily="34" charset="0"/>
              </a:defRPr>
            </a:lvl1pPr>
          </a:lstStyle>
          <a:p>
            <a:r>
              <a:rPr lang="fr-FR" dirty="0" smtClean="0"/>
              <a:t>Modifiez le style surtitre</a:t>
            </a:r>
            <a:endParaRPr lang="fr-FR" dirty="0"/>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3F122F"/>
                </a:solidFill>
                <a:latin typeface="Candara" panose="020E0502030303020204" pitchFamily="34" charset="0"/>
              </a:defRPr>
            </a:lvl1pPr>
          </a:lstStyle>
          <a:p>
            <a:pPr lvl="0"/>
            <a:r>
              <a:rPr lang="fr-FR" dirty="0" smtClean="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smtClean="0"/>
              <a:t>Modifiez le style du sous-titre</a:t>
            </a:r>
            <a:endParaRPr lang="fr-FR" dirty="0"/>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smtClean="0"/>
              <a:t>Modifier la source</a:t>
            </a:r>
            <a:endParaRPr lang="fr-FR" dirty="0"/>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0230952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3F122F"/>
                </a:solidFill>
                <a:latin typeface="Candara" panose="020E0502030303020204" pitchFamily="34" charset="0"/>
              </a:defRPr>
            </a:lvl1pPr>
          </a:lstStyle>
          <a:p>
            <a:r>
              <a:rPr lang="fr-FR" dirty="0" smtClean="0"/>
              <a:t>Modifiez le style du titre</a:t>
            </a:r>
            <a:endParaRPr lang="fr-FR" dirty="0"/>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004996"/>
                </a:solidFill>
                <a:latin typeface="Candara" panose="020E0502030303020204" pitchFamily="34" charset="0"/>
              </a:defRPr>
            </a:lvl1pPr>
            <a:lvl2pPr marL="685800" indent="-228600">
              <a:buClr>
                <a:srgbClr val="054A89"/>
              </a:buClr>
              <a:buSzPct val="100000"/>
              <a:buFontTx/>
              <a:buBlip>
                <a:blip r:embed="rId3"/>
              </a:buBlip>
              <a:defRPr sz="1800" b="0" i="0">
                <a:solidFill>
                  <a:srgbClr val="3F122F"/>
                </a:solidFill>
                <a:latin typeface="Candara" panose="020E0502030303020204" pitchFamily="34" charset="0"/>
              </a:defRPr>
            </a:lvl2pPr>
          </a:lstStyle>
          <a:p>
            <a:pPr lvl="0"/>
            <a:r>
              <a:rPr lang="fr-FR" dirty="0" smtClean="0"/>
              <a:t>Modifiez les styles du texte</a:t>
            </a:r>
          </a:p>
          <a:p>
            <a:pPr lvl="1"/>
            <a:r>
              <a:rPr lang="fr-FR" dirty="0" smtClean="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F6C90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0738" y="237600"/>
            <a:ext cx="8272462" cy="356400"/>
          </a:xfrm>
          <a:prstGeom prst="rect">
            <a:avLst/>
          </a:prstGeom>
        </p:spPr>
        <p:txBody>
          <a:bodyPr/>
          <a:lstStyle>
            <a:lvl1pPr marL="0" indent="0" algn="l" defTabSz="914400" rtl="0" eaLnBrk="1" latinLnBrk="0" hangingPunct="1">
              <a:lnSpc>
                <a:spcPct val="90000"/>
              </a:lnSpc>
              <a:spcBef>
                <a:spcPct val="0"/>
              </a:spcBef>
              <a:buNone/>
              <a:defRPr lang="fr-FR" sz="2400" b="0" kern="1200" dirty="0" smtClean="0">
                <a:solidFill>
                  <a:srgbClr val="004996"/>
                </a:solidFill>
                <a:latin typeface="Candara" panose="020E0502030303020204" pitchFamily="34" charset="0"/>
                <a:ea typeface="+mj-ea"/>
                <a:cs typeface="+mj-cs"/>
              </a:defRPr>
            </a:lvl1pPr>
          </a:lstStyle>
          <a:p>
            <a:pPr lvl="0"/>
            <a:r>
              <a:rPr lang="fr-FR" dirty="0" smtClean="0"/>
              <a:t>Modifiez le style surtitre</a:t>
            </a:r>
          </a:p>
        </p:txBody>
      </p:sp>
    </p:spTree>
    <p:extLst>
      <p:ext uri="{BB962C8B-B14F-4D97-AF65-F5344CB8AC3E}">
        <p14:creationId xmlns:p14="http://schemas.microsoft.com/office/powerpoint/2010/main" val="3925674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9D1918"/>
                </a:solidFill>
                <a:latin typeface="Candara" panose="020E0502030303020204" pitchFamily="34" charset="0"/>
                <a:cs typeface="Arial" panose="020B0604020202020204" pitchFamily="34" charset="0"/>
              </a:defRPr>
            </a:lvl1pPr>
          </a:lstStyle>
          <a:p>
            <a:r>
              <a:rPr lang="fr-FR" dirty="0" smtClean="0"/>
              <a:t>Modifiez le style du titre</a:t>
            </a:r>
            <a:endParaRPr lang="fr-FR" dirty="0"/>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008000"/>
                </a:solidFill>
                <a:latin typeface="Candara" panose="020E0502030303020204" pitchFamily="34" charset="0"/>
              </a:defRPr>
            </a:lvl1pPr>
            <a:lvl2pPr marL="685800" indent="-228600">
              <a:buClr>
                <a:srgbClr val="054A89"/>
              </a:buClr>
              <a:buSzPct val="100000"/>
              <a:buFontTx/>
              <a:buBlip>
                <a:blip r:embed="rId4"/>
              </a:buBlip>
              <a:defRPr sz="2800" b="0" i="0">
                <a:solidFill>
                  <a:srgbClr val="054A89"/>
                </a:solidFill>
                <a:latin typeface="Candara" panose="020E0502030303020204" pitchFamily="34" charset="0"/>
              </a:defRPr>
            </a:lvl2pPr>
            <a:lvl3pPr marL="1143000" indent="-228600">
              <a:buFont typeface="Wingdings" panose="05000000000000000000" pitchFamily="2" charset="2"/>
              <a:buChar char="Ø"/>
              <a:defRPr sz="2400">
                <a:solidFill>
                  <a:srgbClr val="9D1918"/>
                </a:solidFill>
                <a:latin typeface="Candara" panose="020E0502030303020204" pitchFamily="34" charset="0"/>
              </a:defRPr>
            </a:lvl3pPr>
            <a:lvl4pPr marL="1600200" indent="-228600">
              <a:buFont typeface="Courier New" panose="02070309020205020404" pitchFamily="49" charset="0"/>
              <a:buChar char="o"/>
              <a:defRPr b="1">
                <a:solidFill>
                  <a:srgbClr val="00B0F0"/>
                </a:solidFill>
                <a:latin typeface="Candara" panose="020E0502030303020204" pitchFamily="34" charset="0"/>
              </a:defRPr>
            </a:lvl4pPr>
            <a:lvl5pPr>
              <a:defRPr sz="1800" baseline="0">
                <a:latin typeface="Candara" panose="020E0502030303020204" pitchFamily="34" charset="0"/>
              </a:defRPr>
            </a:lvl5pPr>
          </a:lstStyle>
          <a:p>
            <a:pPr lvl="0"/>
            <a:r>
              <a:rPr lang="fr-FR" dirty="0" smtClean="0"/>
              <a:t>Modifiez les styles du texte</a:t>
            </a:r>
          </a:p>
          <a:p>
            <a:pPr lvl="1"/>
            <a:r>
              <a:rPr lang="fr-FR" dirty="0" smtClean="0"/>
              <a:t> 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6" name="Titre 1"/>
          <p:cNvSpPr txBox="1">
            <a:spLocks/>
          </p:cNvSpPr>
          <p:nvPr userDrawn="1"/>
        </p:nvSpPr>
        <p:spPr>
          <a:xfrm>
            <a:off x="2034116" y="237067"/>
            <a:ext cx="9751483" cy="355600"/>
          </a:xfrm>
          <a:prstGeom prst="rect">
            <a:avLst/>
          </a:prstGeom>
        </p:spPr>
        <p:txBody>
          <a:bodyPr anchor="b"/>
          <a:lstStyle>
            <a:lvl1pPr algn="l" defTabSz="914400" rtl="0" eaLnBrk="1" latinLnBrk="0" hangingPunct="1">
              <a:lnSpc>
                <a:spcPct val="90000"/>
              </a:lnSpc>
              <a:spcBef>
                <a:spcPct val="0"/>
              </a:spcBef>
              <a:buNone/>
              <a:defRPr sz="2400" b="0" kern="1200">
                <a:solidFill>
                  <a:srgbClr val="00904A"/>
                </a:solidFill>
                <a:latin typeface="Candara" panose="020E0502030303020204" pitchFamily="34" charset="0"/>
                <a:ea typeface="+mj-ea"/>
                <a:cs typeface="+mj-cs"/>
              </a:defRPr>
            </a:lvl1pPr>
          </a:lstStyle>
          <a:p>
            <a:endParaRPr lang="fr-FR" dirty="0"/>
          </a:p>
        </p:txBody>
      </p:sp>
      <p:sp>
        <p:nvSpPr>
          <p:cNvPr id="4" name="Espace réservé du texte 3"/>
          <p:cNvSpPr>
            <a:spLocks noGrp="1"/>
          </p:cNvSpPr>
          <p:nvPr>
            <p:ph type="body" sz="quarter" idx="10" hasCustomPrompt="1"/>
          </p:nvPr>
        </p:nvSpPr>
        <p:spPr>
          <a:xfrm>
            <a:off x="2062800" y="236538"/>
            <a:ext cx="8640000" cy="356400"/>
          </a:xfrm>
          <a:prstGeom prst="rect">
            <a:avLst/>
          </a:prstGeom>
        </p:spPr>
        <p:txBody>
          <a:bodyPr/>
          <a:lstStyle>
            <a:lvl1pPr marL="0" indent="0" algn="l" defTabSz="914400" rtl="0" eaLnBrk="1" latinLnBrk="0" hangingPunct="1">
              <a:lnSpc>
                <a:spcPct val="90000"/>
              </a:lnSpc>
              <a:spcBef>
                <a:spcPct val="0"/>
              </a:spcBef>
              <a:buNone/>
              <a:defRPr lang="fr-FR" sz="2400" b="0" kern="1200" dirty="0" smtClean="0">
                <a:solidFill>
                  <a:srgbClr val="00904A"/>
                </a:solidFill>
                <a:latin typeface="Candara" panose="020E0502030303020204" pitchFamily="34" charset="0"/>
                <a:ea typeface="+mj-ea"/>
                <a:cs typeface="+mj-cs"/>
              </a:defRPr>
            </a:lvl1pPr>
          </a:lstStyle>
          <a:p>
            <a:pPr lvl="0"/>
            <a:r>
              <a:rPr lang="fr-FR" dirty="0" smtClean="0"/>
              <a:t>Modifiez le style surtitre</a:t>
            </a:r>
          </a:p>
        </p:txBody>
      </p:sp>
    </p:spTree>
    <p:extLst>
      <p:ext uri="{BB962C8B-B14F-4D97-AF65-F5344CB8AC3E}">
        <p14:creationId xmlns:p14="http://schemas.microsoft.com/office/powerpoint/2010/main" val="13927872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3F122F"/>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004996"/>
                </a:solidFill>
                <a:latin typeface="Candara" panose="020E0502030303020204" pitchFamily="34" charset="0"/>
              </a:defRPr>
            </a:lvl1pPr>
            <a:lvl2pPr marL="685800" indent="-228600">
              <a:buClr>
                <a:srgbClr val="054A89"/>
              </a:buClr>
              <a:buSzPct val="100000"/>
              <a:buFontTx/>
              <a:buBlip>
                <a:blip r:embed="rId3"/>
              </a:buBlip>
              <a:defRPr sz="1800" b="0" i="0">
                <a:solidFill>
                  <a:srgbClr val="3F122F"/>
                </a:solidFill>
                <a:latin typeface="Candara" panose="020E0502030303020204" pitchFamily="34" charset="0"/>
              </a:defRPr>
            </a:lvl2pPr>
          </a:lstStyle>
          <a:p>
            <a:pPr lvl="0"/>
            <a:r>
              <a:rPr lang="fr-FR" dirty="0" smtClean="0"/>
              <a:t>Modifiez les styles du texte du masque</a:t>
            </a:r>
          </a:p>
          <a:p>
            <a:pPr lvl="1"/>
            <a:r>
              <a:rPr lang="fr-FR" dirty="0" smtClean="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444164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4177333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Intercalaire Emerau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1FA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1FA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smtClean="0"/>
              <a:t>Modifiez le style du titre</a:t>
            </a:r>
            <a:endParaRPr lang="fr-FR" dirty="0"/>
          </a:p>
        </p:txBody>
      </p:sp>
    </p:spTree>
    <p:extLst>
      <p:ext uri="{BB962C8B-B14F-4D97-AF65-F5344CB8AC3E}">
        <p14:creationId xmlns:p14="http://schemas.microsoft.com/office/powerpoint/2010/main" val="1083331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EB5B4C"/>
                </a:solidFill>
                <a:latin typeface="Candara" panose="020E0502030303020204" pitchFamily="34" charset="0"/>
                <a:cs typeface="Arial" panose="020B0604020202020204" pitchFamily="34" charset="0"/>
              </a:defRPr>
            </a:lvl1pPr>
          </a:lstStyle>
          <a:p>
            <a:r>
              <a:rPr lang="fr-FR" dirty="0" smtClean="0"/>
              <a:t>Modifiez le style du titre</a:t>
            </a:r>
            <a:endParaRPr lang="fr-FR" dirty="0"/>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1FA599"/>
                </a:solidFill>
                <a:latin typeface="Candara" panose="020E0502030303020204" pitchFamily="34" charset="0"/>
              </a:defRPr>
            </a:lvl1pPr>
            <a:lvl2pPr marL="685800" indent="-228600">
              <a:buClr>
                <a:srgbClr val="054A89"/>
              </a:buClr>
              <a:buSzPct val="100000"/>
              <a:buFontTx/>
              <a:buBlip>
                <a:blip r:embed="rId4"/>
              </a:buBlip>
              <a:defRPr sz="2800" b="0" i="0">
                <a:solidFill>
                  <a:srgbClr val="EB5B4C"/>
                </a:solidFill>
                <a:latin typeface="Candara" panose="020E0502030303020204" pitchFamily="34" charset="0"/>
              </a:defRPr>
            </a:lvl2pPr>
            <a:lvl3pPr marL="1143000" indent="-228600">
              <a:buFont typeface="Wingdings" panose="05000000000000000000" pitchFamily="2" charset="2"/>
              <a:buChar char="Ø"/>
              <a:defRPr sz="2400">
                <a:solidFill>
                  <a:srgbClr val="004996"/>
                </a:solidFill>
                <a:latin typeface="Candara" panose="020E0502030303020204" pitchFamily="34" charset="0"/>
              </a:defRPr>
            </a:lvl3pPr>
            <a:lvl4pPr marL="1600200" indent="-228600">
              <a:buFont typeface="Courier New" panose="02070309020205020404" pitchFamily="49" charset="0"/>
              <a:buChar char="o"/>
              <a:defRPr b="1">
                <a:solidFill>
                  <a:srgbClr val="81B328"/>
                </a:solidFill>
                <a:latin typeface="Candara" panose="020E0502030303020204" pitchFamily="34" charset="0"/>
              </a:defRPr>
            </a:lvl4pPr>
            <a:lvl5pPr>
              <a:defRPr sz="1800" baseline="0">
                <a:latin typeface="Candara" panose="020E0502030303020204" pitchFamily="34" charset="0"/>
              </a:defRPr>
            </a:lvl5pPr>
          </a:lstStyle>
          <a:p>
            <a:pPr lvl="0"/>
            <a:r>
              <a:rPr lang="fr-FR" dirty="0" smtClean="0"/>
              <a:t>Modifiez les styles du texte</a:t>
            </a:r>
          </a:p>
          <a:p>
            <a:pPr lvl="1"/>
            <a:r>
              <a:rPr lang="fr-FR" dirty="0" smtClean="0"/>
              <a:t> 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3" name="Espace réservé du texte 2"/>
          <p:cNvSpPr>
            <a:spLocks noGrp="1"/>
          </p:cNvSpPr>
          <p:nvPr>
            <p:ph type="body" sz="quarter" idx="10" hasCustomPrompt="1"/>
          </p:nvPr>
        </p:nvSpPr>
        <p:spPr>
          <a:xfrm>
            <a:off x="2062800" y="237600"/>
            <a:ext cx="8640000" cy="356400"/>
          </a:xfrm>
          <a:prstGeom prst="rect">
            <a:avLst/>
          </a:prstGeom>
        </p:spPr>
        <p:txBody>
          <a:bodyPr/>
          <a:lstStyle>
            <a:lvl1pPr marL="0" indent="0">
              <a:buNone/>
              <a:defRPr lang="fr-FR" sz="2400" b="0" kern="1200" dirty="0">
                <a:solidFill>
                  <a:srgbClr val="1FA599"/>
                </a:solidFill>
                <a:latin typeface="Candara" panose="020E0502030303020204" pitchFamily="34" charset="0"/>
                <a:ea typeface="+mj-ea"/>
                <a:cs typeface="+mj-cs"/>
              </a:defRPr>
            </a:lvl1pPr>
          </a:lstStyle>
          <a:p>
            <a:pPr lvl="0"/>
            <a:r>
              <a:rPr lang="fr-FR" dirty="0" smtClean="0"/>
              <a:t>Modifiez le style surtitre</a:t>
            </a:r>
            <a:endParaRPr lang="fr-FR" dirty="0"/>
          </a:p>
        </p:txBody>
      </p:sp>
    </p:spTree>
    <p:extLst>
      <p:ext uri="{BB962C8B-B14F-4D97-AF65-F5344CB8AC3E}">
        <p14:creationId xmlns:p14="http://schemas.microsoft.com/office/powerpoint/2010/main" val="827205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1FA599"/>
                </a:solidFill>
                <a:latin typeface="Candara" panose="020E0502030303020204" pitchFamily="34" charset="0"/>
              </a:defRPr>
            </a:lvl1pPr>
          </a:lstStyle>
          <a:p>
            <a:r>
              <a:rPr lang="fr-FR" dirty="0" smtClean="0"/>
              <a:t>Modifiez le style surtitre</a:t>
            </a:r>
            <a:endParaRPr lang="fr-FR" dirty="0"/>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EB5B4C"/>
                </a:solidFill>
                <a:latin typeface="Candara" panose="020E0502030303020204" pitchFamily="34" charset="0"/>
              </a:defRPr>
            </a:lvl1pPr>
          </a:lstStyle>
          <a:p>
            <a:pPr lvl="0"/>
            <a:r>
              <a:rPr lang="fr-FR" dirty="0" smtClean="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smtClean="0"/>
              <a:t>Modifiez le style du sous-titre</a:t>
            </a:r>
            <a:endParaRPr lang="fr-FR" dirty="0"/>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smtClean="0"/>
              <a:t>Modifier la source</a:t>
            </a:r>
            <a:endParaRPr lang="fr-FR" dirty="0"/>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664332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EB5B4C"/>
                </a:solidFill>
                <a:latin typeface="Candara" panose="020E0502030303020204" pitchFamily="34" charset="0"/>
              </a:defRPr>
            </a:lvl1pPr>
          </a:lstStyle>
          <a:p>
            <a:r>
              <a:rPr lang="fr-FR" dirty="0" smtClean="0"/>
              <a:t>Modifiez le style du titre</a:t>
            </a:r>
            <a:endParaRPr lang="fr-FR" dirty="0"/>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1FA599"/>
                </a:solidFill>
                <a:latin typeface="Candara" panose="020E0502030303020204" pitchFamily="34" charset="0"/>
              </a:defRPr>
            </a:lvl1pPr>
            <a:lvl2pPr marL="685800" indent="-228600">
              <a:buClr>
                <a:srgbClr val="054A89"/>
              </a:buClr>
              <a:buSzPct val="100000"/>
              <a:buFontTx/>
              <a:buBlip>
                <a:blip r:embed="rId3"/>
              </a:buBlip>
              <a:defRPr sz="1800" b="0" i="0">
                <a:solidFill>
                  <a:srgbClr val="EB5B4C"/>
                </a:solidFill>
                <a:latin typeface="Candara" panose="020E0502030303020204" pitchFamily="34" charset="0"/>
              </a:defRPr>
            </a:lvl2pPr>
          </a:lstStyle>
          <a:p>
            <a:pPr lvl="0"/>
            <a:r>
              <a:rPr lang="fr-FR" dirty="0" smtClean="0"/>
              <a:t>Modifiez les styles du texte</a:t>
            </a:r>
          </a:p>
          <a:p>
            <a:pPr lvl="1"/>
            <a:r>
              <a:rPr lang="fr-FR" dirty="0" smtClean="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1FA5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0738" y="237600"/>
            <a:ext cx="8272462"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a:solidFill>
                  <a:srgbClr val="1FA599"/>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smtClean="0"/>
              <a:t>Modifiez le style surtitre</a:t>
            </a:r>
            <a:endParaRPr lang="fr-FR" dirty="0"/>
          </a:p>
        </p:txBody>
      </p:sp>
    </p:spTree>
    <p:extLst>
      <p:ext uri="{BB962C8B-B14F-4D97-AF65-F5344CB8AC3E}">
        <p14:creationId xmlns:p14="http://schemas.microsoft.com/office/powerpoint/2010/main" val="26741672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EB5B4C"/>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1FA599"/>
                </a:solidFill>
                <a:latin typeface="Candara" panose="020E0502030303020204" pitchFamily="34" charset="0"/>
              </a:defRPr>
            </a:lvl1pPr>
            <a:lvl2pPr marL="685800" indent="-228600">
              <a:buClr>
                <a:srgbClr val="054A89"/>
              </a:buClr>
              <a:buSzPct val="100000"/>
              <a:buFontTx/>
              <a:buBlip>
                <a:blip r:embed="rId3"/>
              </a:buBlip>
              <a:defRPr sz="1800" b="0" i="0">
                <a:solidFill>
                  <a:srgbClr val="EB5B4C"/>
                </a:solidFill>
                <a:latin typeface="Candara" panose="020E0502030303020204" pitchFamily="34" charset="0"/>
              </a:defRPr>
            </a:lvl2pPr>
          </a:lstStyle>
          <a:p>
            <a:pPr lvl="0"/>
            <a:r>
              <a:rPr lang="fr-FR" dirty="0" smtClean="0"/>
              <a:t>Modifiez les styles du texte du masque</a:t>
            </a:r>
          </a:p>
          <a:p>
            <a:pPr lvl="1"/>
            <a:r>
              <a:rPr lang="fr-FR" dirty="0" smtClean="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756904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932444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Intercalaire prun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3F1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3F1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smtClean="0"/>
              <a:t>Modifiez le style du titre</a:t>
            </a:r>
            <a:endParaRPr lang="fr-FR" dirty="0"/>
          </a:p>
        </p:txBody>
      </p:sp>
    </p:spTree>
    <p:extLst>
      <p:ext uri="{BB962C8B-B14F-4D97-AF65-F5344CB8AC3E}">
        <p14:creationId xmlns:p14="http://schemas.microsoft.com/office/powerpoint/2010/main" val="17549586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81B328"/>
                </a:solidFill>
                <a:latin typeface="Candara" panose="020E0502030303020204" pitchFamily="34" charset="0"/>
                <a:cs typeface="Arial" panose="020B0604020202020204" pitchFamily="34" charset="0"/>
              </a:defRPr>
            </a:lvl1pPr>
          </a:lstStyle>
          <a:p>
            <a:r>
              <a:rPr lang="fr-FR" dirty="0" smtClean="0"/>
              <a:t>Modifiez le style du titre</a:t>
            </a:r>
            <a:endParaRPr lang="fr-FR" dirty="0"/>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3F122F"/>
                </a:solidFill>
                <a:latin typeface="Candara" panose="020E0502030303020204" pitchFamily="34" charset="0"/>
              </a:defRPr>
            </a:lvl1pPr>
            <a:lvl2pPr marL="685800" indent="-228600">
              <a:buClr>
                <a:srgbClr val="054A89"/>
              </a:buClr>
              <a:buSzPct val="100000"/>
              <a:buFontTx/>
              <a:buBlip>
                <a:blip r:embed="rId4"/>
              </a:buBlip>
              <a:defRPr sz="2800" b="0" i="0">
                <a:solidFill>
                  <a:srgbClr val="81B328"/>
                </a:solidFill>
                <a:latin typeface="Candara" panose="020E0502030303020204" pitchFamily="34" charset="0"/>
              </a:defRPr>
            </a:lvl2pPr>
            <a:lvl3pPr marL="1143000" indent="-228600">
              <a:buFont typeface="Wingdings" panose="05000000000000000000" pitchFamily="2" charset="2"/>
              <a:buChar char="Ø"/>
              <a:defRPr sz="2400">
                <a:solidFill>
                  <a:srgbClr val="9D1918"/>
                </a:solidFill>
                <a:latin typeface="Candara" panose="020E0502030303020204" pitchFamily="34" charset="0"/>
              </a:defRPr>
            </a:lvl3pPr>
            <a:lvl4pPr marL="1600200" indent="-228600">
              <a:buFont typeface="Courier New" panose="02070309020205020404" pitchFamily="49" charset="0"/>
              <a:buChar char="o"/>
              <a:defRPr b="1">
                <a:solidFill>
                  <a:srgbClr val="27B6D9"/>
                </a:solidFill>
                <a:latin typeface="Candara" panose="020E0502030303020204" pitchFamily="34" charset="0"/>
              </a:defRPr>
            </a:lvl4pPr>
            <a:lvl5pPr>
              <a:defRPr sz="1800" baseline="0">
                <a:latin typeface="Candara" panose="020E0502030303020204" pitchFamily="34" charset="0"/>
              </a:defRPr>
            </a:lvl5pPr>
          </a:lstStyle>
          <a:p>
            <a:pPr lvl="0"/>
            <a:r>
              <a:rPr lang="fr-FR" dirty="0" smtClean="0"/>
              <a:t>Modifiez les styles du texte</a:t>
            </a:r>
          </a:p>
          <a:p>
            <a:pPr lvl="1"/>
            <a:r>
              <a:rPr lang="fr-FR" dirty="0" smtClean="0"/>
              <a:t> 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12" name="Espace réservé du texte 11"/>
          <p:cNvSpPr>
            <a:spLocks noGrp="1"/>
          </p:cNvSpPr>
          <p:nvPr>
            <p:ph type="body" sz="quarter" idx="10" hasCustomPrompt="1"/>
          </p:nvPr>
        </p:nvSpPr>
        <p:spPr>
          <a:xfrm>
            <a:off x="2063750" y="237600"/>
            <a:ext cx="8640763" cy="356400"/>
          </a:xfrm>
          <a:prstGeom prst="rect">
            <a:avLst/>
          </a:prstGeom>
        </p:spPr>
        <p:txBody>
          <a:bodyPr/>
          <a:lstStyle>
            <a:lvl1pPr marL="0" marR="0" indent="0" algn="l" defTabSz="914400" rtl="0" eaLnBrk="1" fontAlgn="auto" latinLnBrk="0" hangingPunct="1">
              <a:lnSpc>
                <a:spcPct val="90000"/>
              </a:lnSpc>
              <a:spcBef>
                <a:spcPct val="0"/>
              </a:spcBef>
              <a:spcAft>
                <a:spcPts val="0"/>
              </a:spcAft>
              <a:buClrTx/>
              <a:buSzTx/>
              <a:buFont typeface="Arial" panose="020B0604020202020204" pitchFamily="34" charset="0"/>
              <a:buNone/>
              <a:tabLst/>
              <a:defRPr lang="fr-FR" sz="2400" b="0" kern="1200" dirty="0" smtClean="0">
                <a:solidFill>
                  <a:srgbClr val="3F122F"/>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smtClean="0"/>
              <a:t>Modifiez le style surtitre</a:t>
            </a:r>
          </a:p>
          <a:p>
            <a:pPr lvl="0"/>
            <a:endParaRPr lang="fr-FR" dirty="0"/>
          </a:p>
        </p:txBody>
      </p:sp>
    </p:spTree>
    <p:extLst>
      <p:ext uri="{BB962C8B-B14F-4D97-AF65-F5344CB8AC3E}">
        <p14:creationId xmlns:p14="http://schemas.microsoft.com/office/powerpoint/2010/main" val="16940174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00904A"/>
                </a:solidFill>
                <a:latin typeface="Candara" panose="020E0502030303020204" pitchFamily="34" charset="0"/>
              </a:defRPr>
            </a:lvl1pPr>
          </a:lstStyle>
          <a:p>
            <a:r>
              <a:rPr lang="fr-FR" dirty="0" smtClean="0"/>
              <a:t>Modifiez le style surtitre</a:t>
            </a:r>
            <a:endParaRPr lang="fr-FR" dirty="0"/>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9D1918"/>
                </a:solidFill>
                <a:latin typeface="Candara" panose="020E0502030303020204" pitchFamily="34" charset="0"/>
              </a:defRPr>
            </a:lvl1pPr>
          </a:lstStyle>
          <a:p>
            <a:pPr lvl="0"/>
            <a:r>
              <a:rPr lang="fr-FR" dirty="0" smtClean="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smtClean="0"/>
              <a:t>Modifiez le style du sous-titre</a:t>
            </a:r>
            <a:endParaRPr lang="fr-FR" dirty="0"/>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smtClean="0"/>
              <a:t>Modifier la source</a:t>
            </a:r>
            <a:endParaRPr lang="fr-FR" dirty="0"/>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16789460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3F122F"/>
                </a:solidFill>
                <a:latin typeface="Candara" panose="020E0502030303020204" pitchFamily="34" charset="0"/>
              </a:defRPr>
            </a:lvl1pPr>
          </a:lstStyle>
          <a:p>
            <a:r>
              <a:rPr lang="fr-FR" dirty="0" smtClean="0"/>
              <a:t>Modifiez le style surtitre</a:t>
            </a:r>
            <a:endParaRPr lang="fr-FR" dirty="0"/>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81B328"/>
                </a:solidFill>
                <a:latin typeface="Candara" panose="020E0502030303020204" pitchFamily="34" charset="0"/>
              </a:defRPr>
            </a:lvl1pPr>
          </a:lstStyle>
          <a:p>
            <a:pPr lvl="0"/>
            <a:r>
              <a:rPr lang="fr-FR" dirty="0" smtClean="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smtClean="0"/>
              <a:t>Modifiez le style du sous-titre</a:t>
            </a:r>
            <a:endParaRPr lang="fr-FR" dirty="0"/>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smtClean="0"/>
              <a:t>Modifier la source</a:t>
            </a:r>
            <a:endParaRPr lang="fr-FR" dirty="0"/>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316548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81B328"/>
                </a:solidFill>
                <a:latin typeface="Candara" panose="020E0502030303020204" pitchFamily="34" charset="0"/>
              </a:defRPr>
            </a:lvl1pPr>
          </a:lstStyle>
          <a:p>
            <a:r>
              <a:rPr lang="fr-FR" dirty="0" smtClean="0"/>
              <a:t>Modifiez le style du titre</a:t>
            </a:r>
            <a:endParaRPr lang="fr-FR" dirty="0"/>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3F122F"/>
                </a:solidFill>
                <a:latin typeface="Candara" panose="020E0502030303020204" pitchFamily="34" charset="0"/>
              </a:defRPr>
            </a:lvl1pPr>
            <a:lvl2pPr marL="685800" indent="-228600">
              <a:buClr>
                <a:srgbClr val="054A89"/>
              </a:buClr>
              <a:buSzPct val="100000"/>
              <a:buFontTx/>
              <a:buBlip>
                <a:blip r:embed="rId3"/>
              </a:buBlip>
              <a:defRPr sz="1800" b="0" i="0">
                <a:solidFill>
                  <a:srgbClr val="81B328"/>
                </a:solidFill>
                <a:latin typeface="Candara" panose="020E0502030303020204" pitchFamily="34" charset="0"/>
              </a:defRPr>
            </a:lvl2pPr>
          </a:lstStyle>
          <a:p>
            <a:pPr lvl="0"/>
            <a:r>
              <a:rPr lang="fr-FR" dirty="0" smtClean="0"/>
              <a:t>Modifiez les styles du texte</a:t>
            </a:r>
          </a:p>
          <a:p>
            <a:pPr lvl="1"/>
            <a:r>
              <a:rPr lang="fr-FR" dirty="0" smtClean="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3F12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0738" y="237600"/>
            <a:ext cx="8272462"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smtClean="0">
                <a:solidFill>
                  <a:srgbClr val="3F122F"/>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smtClean="0"/>
              <a:t>Modifiez le style surtitre</a:t>
            </a:r>
            <a:endParaRPr lang="fr-FR" dirty="0"/>
          </a:p>
        </p:txBody>
      </p:sp>
    </p:spTree>
    <p:extLst>
      <p:ext uri="{BB962C8B-B14F-4D97-AF65-F5344CB8AC3E}">
        <p14:creationId xmlns:p14="http://schemas.microsoft.com/office/powerpoint/2010/main" val="965254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81B328"/>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3F122F"/>
                </a:solidFill>
                <a:latin typeface="Candara" panose="020E0502030303020204" pitchFamily="34" charset="0"/>
              </a:defRPr>
            </a:lvl1pPr>
            <a:lvl2pPr marL="685800" indent="-228600">
              <a:buClr>
                <a:srgbClr val="054A89"/>
              </a:buClr>
              <a:buSzPct val="100000"/>
              <a:buFontTx/>
              <a:buBlip>
                <a:blip r:embed="rId3"/>
              </a:buBlip>
              <a:defRPr sz="1800" b="0" i="0">
                <a:solidFill>
                  <a:srgbClr val="81B328"/>
                </a:solidFill>
                <a:latin typeface="Candara" panose="020E0502030303020204" pitchFamily="34" charset="0"/>
              </a:defRPr>
            </a:lvl2pPr>
          </a:lstStyle>
          <a:p>
            <a:pPr lvl="0"/>
            <a:r>
              <a:rPr lang="fr-FR" dirty="0" smtClean="0"/>
              <a:t>Modifiez les styles du texte du masque</a:t>
            </a:r>
          </a:p>
          <a:p>
            <a:pPr lvl="1"/>
            <a:r>
              <a:rPr lang="fr-FR" dirty="0" smtClean="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869878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567599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Intercalaire vert clair">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81B3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81B3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smtClean="0"/>
              <a:t>Modifiez le style du titre</a:t>
            </a:r>
            <a:endParaRPr lang="fr-FR" dirty="0"/>
          </a:p>
        </p:txBody>
      </p:sp>
    </p:spTree>
    <p:extLst>
      <p:ext uri="{BB962C8B-B14F-4D97-AF65-F5344CB8AC3E}">
        <p14:creationId xmlns:p14="http://schemas.microsoft.com/office/powerpoint/2010/main" val="3190187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27B6D9"/>
                </a:solidFill>
                <a:latin typeface="Candara" panose="020E0502030303020204" pitchFamily="34" charset="0"/>
                <a:cs typeface="Arial" panose="020B0604020202020204" pitchFamily="34" charset="0"/>
              </a:defRPr>
            </a:lvl1pPr>
          </a:lstStyle>
          <a:p>
            <a:r>
              <a:rPr lang="fr-FR" dirty="0" smtClean="0"/>
              <a:t>Modifiez le style du titre</a:t>
            </a:r>
            <a:endParaRPr lang="fr-FR" dirty="0"/>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81B328"/>
                </a:solidFill>
                <a:latin typeface="Candara" panose="020E0502030303020204" pitchFamily="34" charset="0"/>
              </a:defRPr>
            </a:lvl1pPr>
            <a:lvl2pPr marL="685800" indent="-228600">
              <a:buClr>
                <a:srgbClr val="054A89"/>
              </a:buClr>
              <a:buSzPct val="100000"/>
              <a:buFontTx/>
              <a:buBlip>
                <a:blip r:embed="rId4"/>
              </a:buBlip>
              <a:defRPr sz="2800" b="0" i="0">
                <a:solidFill>
                  <a:srgbClr val="27B6D9"/>
                </a:solidFill>
                <a:latin typeface="Candara" panose="020E0502030303020204" pitchFamily="34" charset="0"/>
              </a:defRPr>
            </a:lvl2pPr>
            <a:lvl3pPr marL="1143000" indent="-228600">
              <a:buFont typeface="Wingdings" panose="05000000000000000000" pitchFamily="2" charset="2"/>
              <a:buChar char="Ø"/>
              <a:defRPr sz="2400">
                <a:solidFill>
                  <a:srgbClr val="3F122F"/>
                </a:solidFill>
                <a:latin typeface="Candara" panose="020E0502030303020204" pitchFamily="34" charset="0"/>
              </a:defRPr>
            </a:lvl3pPr>
            <a:lvl4pPr marL="1600200" indent="-228600">
              <a:buFont typeface="Courier New" panose="02070309020205020404" pitchFamily="49" charset="0"/>
              <a:buChar char="o"/>
              <a:defRPr b="1">
                <a:solidFill>
                  <a:srgbClr val="EB5B4C"/>
                </a:solidFill>
                <a:latin typeface="Candara" panose="020E0502030303020204" pitchFamily="34" charset="0"/>
              </a:defRPr>
            </a:lvl4pPr>
            <a:lvl5pPr>
              <a:defRPr sz="1800" baseline="0">
                <a:latin typeface="Candara" panose="020E0502030303020204" pitchFamily="34" charset="0"/>
              </a:defRPr>
            </a:lvl5pPr>
          </a:lstStyle>
          <a:p>
            <a:pPr lvl="0"/>
            <a:r>
              <a:rPr lang="fr-FR" dirty="0" smtClean="0"/>
              <a:t>Modifiez les styles du texte</a:t>
            </a:r>
          </a:p>
          <a:p>
            <a:pPr lvl="1"/>
            <a:r>
              <a:rPr lang="fr-FR" dirty="0" smtClean="0"/>
              <a:t> 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3" name="Espace réservé du texte 2"/>
          <p:cNvSpPr>
            <a:spLocks noGrp="1"/>
          </p:cNvSpPr>
          <p:nvPr>
            <p:ph type="body" sz="quarter" idx="10" hasCustomPrompt="1"/>
          </p:nvPr>
        </p:nvSpPr>
        <p:spPr>
          <a:xfrm>
            <a:off x="2063750" y="237600"/>
            <a:ext cx="8640763"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smtClean="0">
                <a:solidFill>
                  <a:srgbClr val="81B328"/>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smtClean="0"/>
              <a:t>Modifiez le style surtitre</a:t>
            </a:r>
          </a:p>
          <a:p>
            <a:pPr lvl="0"/>
            <a:endParaRPr lang="fr-FR" dirty="0"/>
          </a:p>
        </p:txBody>
      </p:sp>
    </p:spTree>
    <p:extLst>
      <p:ext uri="{BB962C8B-B14F-4D97-AF65-F5344CB8AC3E}">
        <p14:creationId xmlns:p14="http://schemas.microsoft.com/office/powerpoint/2010/main" val="2448661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sz="2400" b="0">
                <a:solidFill>
                  <a:srgbClr val="81B328"/>
                </a:solidFill>
                <a:latin typeface="Candara" panose="020E0502030303020204" pitchFamily="34" charset="0"/>
              </a:defRPr>
            </a:lvl1pPr>
          </a:lstStyle>
          <a:p>
            <a:r>
              <a:rPr lang="fr-FR" dirty="0" smtClean="0"/>
              <a:t>Modifiez le style surtitre</a:t>
            </a:r>
            <a:endParaRPr lang="fr-FR" dirty="0"/>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27B6D9"/>
                </a:solidFill>
                <a:latin typeface="Candara" panose="020E0502030303020204" pitchFamily="34" charset="0"/>
              </a:defRPr>
            </a:lvl1pPr>
          </a:lstStyle>
          <a:p>
            <a:pPr lvl="0"/>
            <a:r>
              <a:rPr lang="fr-FR" dirty="0" smtClean="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smtClean="0"/>
              <a:t>Modifiez le style du sous-titre</a:t>
            </a:r>
            <a:endParaRPr lang="fr-FR" dirty="0"/>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smtClean="0"/>
              <a:t>Modifier la source</a:t>
            </a:r>
            <a:endParaRPr lang="fr-FR" dirty="0"/>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754862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27B6D9"/>
                </a:solidFill>
                <a:latin typeface="Candara" panose="020E0502030303020204" pitchFamily="34" charset="0"/>
              </a:defRPr>
            </a:lvl1pPr>
          </a:lstStyle>
          <a:p>
            <a:r>
              <a:rPr lang="fr-FR" dirty="0" smtClean="0"/>
              <a:t>Modifiez le style du titre</a:t>
            </a:r>
            <a:endParaRPr lang="fr-FR" dirty="0"/>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81B328"/>
                </a:solidFill>
                <a:latin typeface="Candara" panose="020E0502030303020204" pitchFamily="34" charset="0"/>
              </a:defRPr>
            </a:lvl1pPr>
            <a:lvl2pPr marL="685800" indent="-228600">
              <a:buClr>
                <a:srgbClr val="054A89"/>
              </a:buClr>
              <a:buSzPct val="100000"/>
              <a:buFontTx/>
              <a:buBlip>
                <a:blip r:embed="rId3"/>
              </a:buBlip>
              <a:defRPr sz="1800" b="0" i="0">
                <a:solidFill>
                  <a:srgbClr val="27B6D9"/>
                </a:solidFill>
                <a:latin typeface="Candara" panose="020E0502030303020204" pitchFamily="34" charset="0"/>
              </a:defRPr>
            </a:lvl2pPr>
          </a:lstStyle>
          <a:p>
            <a:pPr lvl="0"/>
            <a:r>
              <a:rPr lang="fr-FR" dirty="0" smtClean="0"/>
              <a:t>Modifiez les styles du texte</a:t>
            </a:r>
          </a:p>
          <a:p>
            <a:pPr lvl="1"/>
            <a:r>
              <a:rPr lang="fr-FR" dirty="0" smtClean="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81B3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0738" y="237600"/>
            <a:ext cx="8272462"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smtClean="0">
                <a:solidFill>
                  <a:srgbClr val="81B328"/>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smtClean="0"/>
              <a:t>Modifiez le style surtitre</a:t>
            </a:r>
            <a:endParaRPr lang="fr-FR" dirty="0"/>
          </a:p>
        </p:txBody>
      </p:sp>
    </p:spTree>
    <p:extLst>
      <p:ext uri="{BB962C8B-B14F-4D97-AF65-F5344CB8AC3E}">
        <p14:creationId xmlns:p14="http://schemas.microsoft.com/office/powerpoint/2010/main" val="23913865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27B6D9"/>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81B328"/>
                </a:solidFill>
                <a:latin typeface="Candara" panose="020E0502030303020204" pitchFamily="34" charset="0"/>
              </a:defRPr>
            </a:lvl1pPr>
            <a:lvl2pPr marL="685800" indent="-228600">
              <a:buClr>
                <a:srgbClr val="054A89"/>
              </a:buClr>
              <a:buSzPct val="100000"/>
              <a:buFontTx/>
              <a:buBlip>
                <a:blip r:embed="rId3"/>
              </a:buBlip>
              <a:defRPr sz="1800" b="0" i="0">
                <a:solidFill>
                  <a:srgbClr val="27B6D9"/>
                </a:solidFill>
                <a:latin typeface="Candara" panose="020E0502030303020204" pitchFamily="34" charset="0"/>
              </a:defRPr>
            </a:lvl2pPr>
          </a:lstStyle>
          <a:p>
            <a:pPr lvl="0"/>
            <a:r>
              <a:rPr lang="fr-FR" dirty="0" smtClean="0"/>
              <a:t>Modifiez les styles du texte du masque</a:t>
            </a:r>
          </a:p>
          <a:p>
            <a:pPr lvl="1"/>
            <a:r>
              <a:rPr lang="fr-FR" dirty="0" smtClean="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5130063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50663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325563"/>
          </a:xfrm>
          <a:prstGeom prst="rect">
            <a:avLst/>
          </a:prstGeom>
        </p:spPr>
        <p:txBody>
          <a:bodyPr/>
          <a:lstStyle>
            <a:lvl1pPr>
              <a:defRPr sz="4800" b="1">
                <a:solidFill>
                  <a:srgbClr val="9D1918"/>
                </a:solidFill>
                <a:latin typeface="Candara" panose="020E0502030303020204" pitchFamily="34" charset="0"/>
              </a:defRPr>
            </a:lvl1pPr>
          </a:lstStyle>
          <a:p>
            <a:r>
              <a:rPr lang="fr-FR" dirty="0" smtClean="0"/>
              <a:t>Modifiez le style du titre</a:t>
            </a:r>
            <a:endParaRPr lang="fr-FR" dirty="0"/>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902200" cy="2758732"/>
          </a:xfrm>
          <a:prstGeom prst="rect">
            <a:avLst/>
          </a:prstGeom>
        </p:spPr>
        <p:txBody>
          <a:bodyPr>
            <a:normAutofit/>
          </a:bodyPr>
          <a:lstStyle>
            <a:lvl1pPr marL="285750" indent="-285750">
              <a:buClr>
                <a:srgbClr val="008D44"/>
              </a:buClr>
              <a:buSzPct val="100000"/>
              <a:buFontTx/>
              <a:buBlip>
                <a:blip r:embed="rId2"/>
              </a:buBlip>
              <a:defRPr sz="2400">
                <a:solidFill>
                  <a:srgbClr val="008000"/>
                </a:solidFill>
                <a:latin typeface="Candara" panose="020E0502030303020204" pitchFamily="34" charset="0"/>
              </a:defRPr>
            </a:lvl1pPr>
            <a:lvl2pPr marL="685800" indent="-228600">
              <a:buClr>
                <a:srgbClr val="054A89"/>
              </a:buClr>
              <a:buSzPct val="100000"/>
              <a:buFontTx/>
              <a:buBlip>
                <a:blip r:embed="rId3"/>
              </a:buBlip>
              <a:defRPr sz="1800" b="0" i="0">
                <a:solidFill>
                  <a:srgbClr val="054A89"/>
                </a:solidFill>
                <a:latin typeface="Candara" panose="020E0502030303020204" pitchFamily="34" charset="0"/>
              </a:defRPr>
            </a:lvl2pPr>
          </a:lstStyle>
          <a:p>
            <a:pPr lvl="0"/>
            <a:r>
              <a:rPr lang="fr-FR" dirty="0" smtClean="0"/>
              <a:t>Modifiez les styles du texte</a:t>
            </a:r>
          </a:p>
          <a:p>
            <a:pPr lvl="1"/>
            <a:r>
              <a:rPr lang="fr-FR" dirty="0" smtClean="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008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1600" y="237600"/>
            <a:ext cx="8272800" cy="356400"/>
          </a:xfrm>
          <a:prstGeom prst="rect">
            <a:avLst/>
          </a:prstGeom>
        </p:spPr>
        <p:txBody>
          <a:bodyPr/>
          <a:lstStyle>
            <a:lvl1pPr marL="0" marR="0" indent="0" algn="l" defTabSz="914400" rtl="0" eaLnBrk="1" fontAlgn="auto" latinLnBrk="0" hangingPunct="1">
              <a:lnSpc>
                <a:spcPct val="90000"/>
              </a:lnSpc>
              <a:spcBef>
                <a:spcPct val="0"/>
              </a:spcBef>
              <a:spcAft>
                <a:spcPts val="0"/>
              </a:spcAft>
              <a:buClrTx/>
              <a:buSzTx/>
              <a:buFont typeface="Arial" panose="020B0604020202020204" pitchFamily="34" charset="0"/>
              <a:buNone/>
              <a:tabLst/>
              <a:defRPr lang="fr-FR" sz="2400" b="0" kern="1200" dirty="0" smtClean="0">
                <a:solidFill>
                  <a:srgbClr val="00904A"/>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 typeface="Arial" panose="020B0604020202020204" pitchFamily="34" charset="0"/>
              <a:buNone/>
              <a:tabLst/>
              <a:defRPr/>
            </a:pPr>
            <a:r>
              <a:rPr lang="fr-FR" dirty="0" smtClean="0"/>
              <a:t>Modifiez le style surtitre</a:t>
            </a:r>
          </a:p>
          <a:p>
            <a:pPr marL="0" lvl="0" indent="0" algn="l" defTabSz="914400" rtl="0" eaLnBrk="1" latinLnBrk="0" hangingPunct="1">
              <a:lnSpc>
                <a:spcPct val="90000"/>
              </a:lnSpc>
              <a:spcBef>
                <a:spcPct val="0"/>
              </a:spcBef>
              <a:buFont typeface="Arial" panose="020B0604020202020204" pitchFamily="34" charset="0"/>
              <a:buNone/>
            </a:pPr>
            <a:endParaRPr lang="fr-FR" dirty="0" smtClean="0"/>
          </a:p>
        </p:txBody>
      </p:sp>
    </p:spTree>
    <p:extLst>
      <p:ext uri="{BB962C8B-B14F-4D97-AF65-F5344CB8AC3E}">
        <p14:creationId xmlns:p14="http://schemas.microsoft.com/office/powerpoint/2010/main" val="23261516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Intercalaire corail">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EB5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EB5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smtClean="0"/>
              <a:t>Modifiez le style du titre</a:t>
            </a:r>
            <a:endParaRPr lang="fr-FR" dirty="0"/>
          </a:p>
        </p:txBody>
      </p:sp>
    </p:spTree>
    <p:extLst>
      <p:ext uri="{BB962C8B-B14F-4D97-AF65-F5344CB8AC3E}">
        <p14:creationId xmlns:p14="http://schemas.microsoft.com/office/powerpoint/2010/main" val="1802735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1FA599"/>
                </a:solidFill>
                <a:latin typeface="Candara" panose="020E0502030303020204" pitchFamily="34" charset="0"/>
                <a:cs typeface="Arial" panose="020B0604020202020204" pitchFamily="34" charset="0"/>
              </a:defRPr>
            </a:lvl1pPr>
          </a:lstStyle>
          <a:p>
            <a:r>
              <a:rPr lang="fr-FR" dirty="0" smtClean="0"/>
              <a:t>Modifiez le style du titre</a:t>
            </a:r>
            <a:endParaRPr lang="fr-FR" dirty="0"/>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EB5B4C"/>
                </a:solidFill>
                <a:latin typeface="Candara" panose="020E0502030303020204" pitchFamily="34" charset="0"/>
              </a:defRPr>
            </a:lvl1pPr>
            <a:lvl2pPr marL="685800" indent="-228600">
              <a:buClr>
                <a:srgbClr val="054A89"/>
              </a:buClr>
              <a:buSzPct val="100000"/>
              <a:buFontTx/>
              <a:buBlip>
                <a:blip r:embed="rId4"/>
              </a:buBlip>
              <a:defRPr sz="2800" b="0" i="0">
                <a:solidFill>
                  <a:srgbClr val="1FA599"/>
                </a:solidFill>
                <a:latin typeface="Candara" panose="020E0502030303020204" pitchFamily="34" charset="0"/>
              </a:defRPr>
            </a:lvl2pPr>
            <a:lvl3pPr marL="1143000" indent="-228600">
              <a:buFont typeface="Wingdings" panose="05000000000000000000" pitchFamily="2" charset="2"/>
              <a:buChar char="Ø"/>
              <a:defRPr sz="2400">
                <a:solidFill>
                  <a:srgbClr val="004996"/>
                </a:solidFill>
                <a:latin typeface="Candara" panose="020E0502030303020204" pitchFamily="34" charset="0"/>
              </a:defRPr>
            </a:lvl3pPr>
            <a:lvl4pPr marL="1600200" indent="-228600">
              <a:buFont typeface="Courier New" panose="02070309020205020404" pitchFamily="49" charset="0"/>
              <a:buChar char="o"/>
              <a:defRPr b="1">
                <a:solidFill>
                  <a:srgbClr val="00904A"/>
                </a:solidFill>
                <a:latin typeface="Candara" panose="020E0502030303020204" pitchFamily="34" charset="0"/>
              </a:defRPr>
            </a:lvl4pPr>
            <a:lvl5pPr>
              <a:defRPr sz="1800" baseline="0">
                <a:latin typeface="Candara" panose="020E0502030303020204" pitchFamily="34" charset="0"/>
              </a:defRPr>
            </a:lvl5pPr>
          </a:lstStyle>
          <a:p>
            <a:pPr lvl="0"/>
            <a:r>
              <a:rPr lang="fr-FR" dirty="0" smtClean="0"/>
              <a:t>Modifiez les styles du texte</a:t>
            </a:r>
          </a:p>
          <a:p>
            <a:pPr lvl="1"/>
            <a:r>
              <a:rPr lang="fr-FR" dirty="0" smtClean="0"/>
              <a:t> 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3" name="Espace réservé du texte 2"/>
          <p:cNvSpPr>
            <a:spLocks noGrp="1"/>
          </p:cNvSpPr>
          <p:nvPr>
            <p:ph type="body" sz="quarter" idx="10" hasCustomPrompt="1"/>
          </p:nvPr>
        </p:nvSpPr>
        <p:spPr>
          <a:xfrm>
            <a:off x="2062800" y="237600"/>
            <a:ext cx="8640763" cy="356400"/>
          </a:xfrm>
          <a:prstGeom prst="rect">
            <a:avLst/>
          </a:prstGeom>
        </p:spPr>
        <p:txBody>
          <a:bodyPr/>
          <a:lstStyle>
            <a:lvl1pPr marL="0" indent="0" algn="l" defTabSz="914400" rtl="0" eaLnBrk="1" latinLnBrk="0" hangingPunct="1">
              <a:lnSpc>
                <a:spcPct val="90000"/>
              </a:lnSpc>
              <a:spcBef>
                <a:spcPct val="0"/>
              </a:spcBef>
              <a:buNone/>
              <a:defRPr lang="fr-FR" sz="2400" b="0" kern="1200" dirty="0">
                <a:solidFill>
                  <a:srgbClr val="EB5B4C"/>
                </a:solidFill>
                <a:latin typeface="Candara" panose="020E0502030303020204" pitchFamily="34" charset="0"/>
                <a:ea typeface="+mj-ea"/>
                <a:cs typeface="+mj-cs"/>
              </a:defRPr>
            </a:lvl1pPr>
          </a:lstStyle>
          <a:p>
            <a:pPr lvl="0"/>
            <a:r>
              <a:rPr lang="fr-FR" dirty="0" smtClean="0"/>
              <a:t>Modifiez le style surtitre</a:t>
            </a:r>
            <a:endParaRPr lang="fr-FR" dirty="0"/>
          </a:p>
        </p:txBody>
      </p:sp>
    </p:spTree>
    <p:extLst>
      <p:ext uri="{BB962C8B-B14F-4D97-AF65-F5344CB8AC3E}">
        <p14:creationId xmlns:p14="http://schemas.microsoft.com/office/powerpoint/2010/main" val="848650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re et illustra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2034116" y="237067"/>
            <a:ext cx="9751483" cy="355600"/>
          </a:xfrm>
          <a:prstGeom prst="rect">
            <a:avLst/>
          </a:prstGeom>
        </p:spPr>
        <p:txBody>
          <a:bodyPr anchor="b"/>
          <a:lstStyle>
            <a:lvl1pPr>
              <a:defRPr lang="fr-FR" sz="2400" b="0" kern="1200" dirty="0" smtClean="0">
                <a:solidFill>
                  <a:srgbClr val="EB5B4C"/>
                </a:solidFill>
                <a:latin typeface="Candara" panose="020E0502030303020204" pitchFamily="34" charset="0"/>
                <a:ea typeface="+mj-ea"/>
                <a:cs typeface="+mj-cs"/>
              </a:defRPr>
            </a:lvl1pPr>
          </a:lstStyle>
          <a:p>
            <a:r>
              <a:rPr lang="fr-FR" dirty="0" smtClean="0"/>
              <a:t>Modifiez le style surtitre</a:t>
            </a:r>
            <a:endParaRPr lang="fr-FR" dirty="0"/>
          </a:p>
        </p:txBody>
      </p:sp>
      <p:sp>
        <p:nvSpPr>
          <p:cNvPr id="10" name="Espace réservé du texte 9"/>
          <p:cNvSpPr>
            <a:spLocks noGrp="1"/>
          </p:cNvSpPr>
          <p:nvPr>
            <p:ph type="body" sz="quarter" idx="14" hasCustomPrompt="1"/>
          </p:nvPr>
        </p:nvSpPr>
        <p:spPr>
          <a:xfrm>
            <a:off x="2033588" y="592667"/>
            <a:ext cx="9752012" cy="762000"/>
          </a:xfrm>
          <a:prstGeom prst="rect">
            <a:avLst/>
          </a:prstGeom>
        </p:spPr>
        <p:txBody>
          <a:bodyPr/>
          <a:lstStyle>
            <a:lvl1pPr marL="0" indent="0">
              <a:buFontTx/>
              <a:buNone/>
              <a:defRPr sz="4800" b="1">
                <a:solidFill>
                  <a:srgbClr val="1FA599"/>
                </a:solidFill>
                <a:latin typeface="Candara" panose="020E0502030303020204" pitchFamily="34" charset="0"/>
              </a:defRPr>
            </a:lvl1pPr>
          </a:lstStyle>
          <a:p>
            <a:pPr lvl="0"/>
            <a:r>
              <a:rPr lang="fr-FR" dirty="0" smtClean="0"/>
              <a:t>Modifiez le style du titre</a:t>
            </a:r>
          </a:p>
        </p:txBody>
      </p:sp>
      <p:sp>
        <p:nvSpPr>
          <p:cNvPr id="12" name="Espace réservé du texte 11"/>
          <p:cNvSpPr>
            <a:spLocks noGrp="1"/>
          </p:cNvSpPr>
          <p:nvPr>
            <p:ph type="body" sz="quarter" idx="15" hasCustomPrompt="1"/>
          </p:nvPr>
        </p:nvSpPr>
        <p:spPr>
          <a:xfrm>
            <a:off x="2033587" y="1363266"/>
            <a:ext cx="9752012" cy="457200"/>
          </a:xfrm>
          <a:prstGeom prst="rect">
            <a:avLst/>
          </a:prstGeom>
        </p:spPr>
        <p:txBody>
          <a:bodyPr/>
          <a:lstStyle>
            <a:lvl1pPr>
              <a:defRPr sz="3200">
                <a:latin typeface="Candara" panose="020E0502030303020204" pitchFamily="34" charset="0"/>
              </a:defRPr>
            </a:lvl1pPr>
          </a:lstStyle>
          <a:p>
            <a:pPr lvl="0"/>
            <a:r>
              <a:rPr lang="fr-FR" dirty="0" smtClean="0"/>
              <a:t>Modifiez le style du sous-titre</a:t>
            </a:r>
            <a:endParaRPr lang="fr-FR" dirty="0"/>
          </a:p>
        </p:txBody>
      </p:sp>
      <p:sp>
        <p:nvSpPr>
          <p:cNvPr id="14" name="Espace réservé du texte 13"/>
          <p:cNvSpPr>
            <a:spLocks noGrp="1"/>
          </p:cNvSpPr>
          <p:nvPr>
            <p:ph type="body" sz="quarter" idx="16" hasCustomPrompt="1"/>
          </p:nvPr>
        </p:nvSpPr>
        <p:spPr>
          <a:xfrm>
            <a:off x="2033587" y="6468533"/>
            <a:ext cx="3554412" cy="220663"/>
          </a:xfrm>
          <a:prstGeom prst="rect">
            <a:avLst/>
          </a:prstGeom>
        </p:spPr>
        <p:txBody>
          <a:bodyPr/>
          <a:lstStyle>
            <a:lvl1pPr marL="0" indent="0">
              <a:buFontTx/>
              <a:buNone/>
              <a:defRPr sz="1100" i="1">
                <a:latin typeface="Candara" panose="020E0502030303020204" pitchFamily="34" charset="0"/>
              </a:defRPr>
            </a:lvl1pPr>
          </a:lstStyle>
          <a:p>
            <a:pPr lvl="0"/>
            <a:r>
              <a:rPr lang="fr-FR" dirty="0" smtClean="0"/>
              <a:t>Modifier la source</a:t>
            </a:r>
            <a:endParaRPr lang="fr-FR" dirty="0"/>
          </a:p>
        </p:txBody>
      </p:sp>
      <p:sp>
        <p:nvSpPr>
          <p:cNvPr id="16" name="Espace réservé du graphique 15"/>
          <p:cNvSpPr>
            <a:spLocks noGrp="1"/>
          </p:cNvSpPr>
          <p:nvPr>
            <p:ph type="chart" sz="quarter" idx="17"/>
          </p:nvPr>
        </p:nvSpPr>
        <p:spPr>
          <a:xfrm>
            <a:off x="2033588" y="1998398"/>
            <a:ext cx="9752012" cy="3759465"/>
          </a:xfrm>
          <a:prstGeom prst="rect">
            <a:avLst/>
          </a:prstGeom>
        </p:spPr>
        <p:txBody>
          <a:bodyPr/>
          <a:lstStyle/>
          <a:p>
            <a:endParaRPr lang="fr-FR" dirty="0"/>
          </a:p>
        </p:txBody>
      </p:sp>
      <p:sp>
        <p:nvSpPr>
          <p:cNvPr id="9" name="Rectangle 8"/>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30039332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091267" y="754591"/>
            <a:ext cx="8272394" cy="1226609"/>
          </a:xfrm>
          <a:prstGeom prst="rect">
            <a:avLst/>
          </a:prstGeom>
        </p:spPr>
        <p:txBody>
          <a:bodyPr/>
          <a:lstStyle>
            <a:lvl1pPr>
              <a:defRPr sz="4800" b="1">
                <a:solidFill>
                  <a:srgbClr val="1FA599"/>
                </a:solidFill>
                <a:latin typeface="Candara" panose="020E0502030303020204" pitchFamily="34" charset="0"/>
              </a:defRPr>
            </a:lvl1pPr>
          </a:lstStyle>
          <a:p>
            <a:r>
              <a:rPr lang="fr-FR" dirty="0" smtClean="0"/>
              <a:t>Modifiez le style du titre</a:t>
            </a:r>
            <a:endParaRPr lang="fr-FR" dirty="0"/>
          </a:p>
        </p:txBody>
      </p:sp>
      <p:sp>
        <p:nvSpPr>
          <p:cNvPr id="8"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91267" y="2320567"/>
            <a:ext cx="4536274" cy="2758732"/>
          </a:xfrm>
          <a:prstGeom prst="rect">
            <a:avLst/>
          </a:prstGeom>
        </p:spPr>
        <p:txBody>
          <a:bodyPr>
            <a:normAutofit/>
          </a:bodyPr>
          <a:lstStyle>
            <a:lvl1pPr marL="285750" indent="-285750">
              <a:buClr>
                <a:srgbClr val="008D44"/>
              </a:buClr>
              <a:buSzPct val="100000"/>
              <a:buFontTx/>
              <a:buBlip>
                <a:blip r:embed="rId2"/>
              </a:buBlip>
              <a:defRPr sz="2400">
                <a:solidFill>
                  <a:srgbClr val="EB5B4C"/>
                </a:solidFill>
                <a:latin typeface="Candara" panose="020E0502030303020204" pitchFamily="34" charset="0"/>
              </a:defRPr>
            </a:lvl1pPr>
            <a:lvl2pPr marL="685800" indent="-228600">
              <a:buClr>
                <a:srgbClr val="054A89"/>
              </a:buClr>
              <a:buSzPct val="100000"/>
              <a:buFontTx/>
              <a:buBlip>
                <a:blip r:embed="rId3"/>
              </a:buBlip>
              <a:defRPr sz="1800" b="0" i="0">
                <a:solidFill>
                  <a:srgbClr val="1FA599"/>
                </a:solidFill>
                <a:latin typeface="Candara" panose="020E0502030303020204" pitchFamily="34" charset="0"/>
              </a:defRPr>
            </a:lvl2pPr>
          </a:lstStyle>
          <a:p>
            <a:pPr lvl="0"/>
            <a:r>
              <a:rPr lang="fr-FR" dirty="0" smtClean="0"/>
              <a:t>Modifiez les styles du texte</a:t>
            </a:r>
          </a:p>
          <a:p>
            <a:pPr lvl="1"/>
            <a:r>
              <a:rPr lang="fr-FR" dirty="0" smtClean="0"/>
              <a:t>Deuxième niveau</a:t>
            </a:r>
          </a:p>
        </p:txBody>
      </p:sp>
      <p:sp>
        <p:nvSpPr>
          <p:cNvPr id="9" name="Rectangle 8">
            <a:extLst>
              <a:ext uri="{FF2B5EF4-FFF2-40B4-BE49-F238E27FC236}">
                <a16:creationId xmlns:a16="http://schemas.microsoft.com/office/drawing/2014/main" id="{5E08F529-DC67-0440-9860-8182A515C279}"/>
              </a:ext>
            </a:extLst>
          </p:cNvPr>
          <p:cNvSpPr/>
          <p:nvPr userDrawn="1"/>
        </p:nvSpPr>
        <p:spPr>
          <a:xfrm>
            <a:off x="7275613" y="2320567"/>
            <a:ext cx="3088048" cy="2758732"/>
          </a:xfrm>
          <a:prstGeom prst="rect">
            <a:avLst/>
          </a:prstGeom>
          <a:solidFill>
            <a:srgbClr val="EB5B4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90738" y="237600"/>
            <a:ext cx="8272462" cy="3564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2400" b="0" kern="1200" dirty="0">
                <a:solidFill>
                  <a:srgbClr val="EB5B4C"/>
                </a:solidFill>
                <a:latin typeface="Candara" panose="020E0502030303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 typeface="Arial" panose="020B0604020202020204" pitchFamily="34" charset="0"/>
              <a:buNone/>
              <a:tabLst/>
              <a:defRPr/>
            </a:pPr>
            <a:r>
              <a:rPr lang="fr-FR" dirty="0" smtClean="0"/>
              <a:t>Modifiez le style surtitre</a:t>
            </a:r>
            <a:endParaRPr lang="fr-FR" dirty="0"/>
          </a:p>
        </p:txBody>
      </p:sp>
    </p:spTree>
    <p:extLst>
      <p:ext uri="{BB962C8B-B14F-4D97-AF65-F5344CB8AC3E}">
        <p14:creationId xmlns:p14="http://schemas.microsoft.com/office/powerpoint/2010/main" val="3028264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1FA599"/>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EB5B4C"/>
                </a:solidFill>
                <a:latin typeface="Candara" panose="020E0502030303020204" pitchFamily="34" charset="0"/>
              </a:defRPr>
            </a:lvl1pPr>
            <a:lvl2pPr marL="685800" indent="-228600">
              <a:buClr>
                <a:srgbClr val="054A89"/>
              </a:buClr>
              <a:buSzPct val="100000"/>
              <a:buFontTx/>
              <a:buBlip>
                <a:blip r:embed="rId3"/>
              </a:buBlip>
              <a:defRPr sz="1800" b="0" i="0">
                <a:solidFill>
                  <a:srgbClr val="1FA599"/>
                </a:solidFill>
                <a:latin typeface="Candara" panose="020E0502030303020204" pitchFamily="34" charset="0"/>
              </a:defRPr>
            </a:lvl2pPr>
          </a:lstStyle>
          <a:p>
            <a:pPr lvl="0"/>
            <a:r>
              <a:rPr lang="fr-FR" dirty="0" smtClean="0"/>
              <a:t>Modifiez les styles du texte du masque</a:t>
            </a:r>
          </a:p>
          <a:p>
            <a:pPr lvl="1"/>
            <a:r>
              <a:rPr lang="fr-FR" dirty="0" smtClean="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1833871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926739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Diapositive de puces">
    <p:spTree>
      <p:nvGrpSpPr>
        <p:cNvPr id="1" name=""/>
        <p:cNvGrpSpPr/>
        <p:nvPr/>
      </p:nvGrpSpPr>
      <p:grpSpPr>
        <a:xfrm>
          <a:off x="0" y="0"/>
          <a:ext cx="0" cy="0"/>
          <a:chOff x="0" y="0"/>
          <a:chExt cx="0" cy="0"/>
        </a:xfrm>
      </p:grpSpPr>
      <p:pic>
        <p:nvPicPr>
          <p:cNvPr id="7" name="Imag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5360" y="177252"/>
            <a:ext cx="914608" cy="1206775"/>
          </a:xfrm>
          <a:prstGeom prst="rect">
            <a:avLst/>
          </a:prstGeom>
        </p:spPr>
      </p:pic>
      <p:pic>
        <p:nvPicPr>
          <p:cNvPr id="8" name="Imag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87488" y="177252"/>
            <a:ext cx="914608" cy="1206775"/>
          </a:xfrm>
          <a:prstGeom prst="rect">
            <a:avLst/>
          </a:prstGeom>
        </p:spPr>
      </p:pic>
      <p:pic>
        <p:nvPicPr>
          <p:cNvPr id="9" name="Imag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978755" y="174484"/>
            <a:ext cx="914608" cy="1206775"/>
          </a:xfrm>
          <a:prstGeom prst="rect">
            <a:avLst/>
          </a:prstGeom>
        </p:spPr>
      </p:pic>
      <p:pic>
        <p:nvPicPr>
          <p:cNvPr id="10" name="Image 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711624" y="177252"/>
            <a:ext cx="914608" cy="1206775"/>
          </a:xfrm>
          <a:prstGeom prst="rect">
            <a:avLst/>
          </a:prstGeom>
        </p:spPr>
      </p:pic>
      <p:pic>
        <p:nvPicPr>
          <p:cNvPr id="11" name="Image 10"/>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170054" y="174484"/>
            <a:ext cx="914608" cy="1206775"/>
          </a:xfrm>
          <a:prstGeom prst="rect">
            <a:avLst/>
          </a:prstGeom>
        </p:spPr>
      </p:pic>
      <p:pic>
        <p:nvPicPr>
          <p:cNvPr id="12" name="Image 11"/>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6321772" y="116632"/>
            <a:ext cx="914608" cy="1206775"/>
          </a:xfrm>
          <a:prstGeom prst="rect">
            <a:avLst/>
          </a:prstGeom>
        </p:spPr>
      </p:pic>
      <p:pic>
        <p:nvPicPr>
          <p:cNvPr id="13" name="Image 12"/>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246439" y="1916832"/>
            <a:ext cx="1092449" cy="1130558"/>
          </a:xfrm>
          <a:prstGeom prst="rect">
            <a:avLst/>
          </a:prstGeom>
        </p:spPr>
      </p:pic>
      <p:pic>
        <p:nvPicPr>
          <p:cNvPr id="14" name="Image 13"/>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487488" y="1951660"/>
            <a:ext cx="1092449" cy="1130558"/>
          </a:xfrm>
          <a:prstGeom prst="rect">
            <a:avLst/>
          </a:prstGeom>
        </p:spPr>
      </p:pic>
      <p:pic>
        <p:nvPicPr>
          <p:cNvPr id="15" name="Image 14"/>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3889834" y="1988840"/>
            <a:ext cx="1092449" cy="1130558"/>
          </a:xfrm>
          <a:prstGeom prst="rect">
            <a:avLst/>
          </a:prstGeom>
        </p:spPr>
      </p:pic>
      <p:pic>
        <p:nvPicPr>
          <p:cNvPr id="16" name="Image 15"/>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2711624" y="1901585"/>
            <a:ext cx="1092449" cy="1130558"/>
          </a:xfrm>
          <a:prstGeom prst="rect">
            <a:avLst/>
          </a:prstGeom>
        </p:spPr>
      </p:pic>
      <p:pic>
        <p:nvPicPr>
          <p:cNvPr id="17" name="Image 16"/>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5116871" y="1988840"/>
            <a:ext cx="1092449" cy="1130558"/>
          </a:xfrm>
          <a:prstGeom prst="rect">
            <a:avLst/>
          </a:prstGeom>
        </p:spPr>
      </p:pic>
      <p:pic>
        <p:nvPicPr>
          <p:cNvPr id="18" name="Image 1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934578" y="1966001"/>
            <a:ext cx="1092449" cy="1130558"/>
          </a:xfrm>
          <a:prstGeom prst="rect">
            <a:avLst/>
          </a:prstGeom>
        </p:spPr>
      </p:pic>
      <p:pic>
        <p:nvPicPr>
          <p:cNvPr id="19" name="Image 1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662009" y="1928569"/>
            <a:ext cx="1092449" cy="1130558"/>
          </a:xfrm>
          <a:prstGeom prst="rect">
            <a:avLst/>
          </a:prstGeom>
        </p:spPr>
      </p:pic>
      <p:pic>
        <p:nvPicPr>
          <p:cNvPr id="20" name="Image 19"/>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6389440" y="1958352"/>
            <a:ext cx="1092449" cy="1130558"/>
          </a:xfrm>
          <a:prstGeom prst="rect">
            <a:avLst/>
          </a:prstGeom>
        </p:spPr>
      </p:pic>
      <p:pic>
        <p:nvPicPr>
          <p:cNvPr id="21" name="Image 20"/>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7652861" y="116631"/>
            <a:ext cx="914608" cy="1206775"/>
          </a:xfrm>
          <a:prstGeom prst="rect">
            <a:avLst/>
          </a:prstGeom>
        </p:spPr>
      </p:pic>
      <p:pic>
        <p:nvPicPr>
          <p:cNvPr id="22" name="Image 21"/>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9050559" y="148046"/>
            <a:ext cx="914608" cy="1206775"/>
          </a:xfrm>
          <a:prstGeom prst="rect">
            <a:avLst/>
          </a:prstGeom>
        </p:spPr>
      </p:pic>
      <p:pic>
        <p:nvPicPr>
          <p:cNvPr id="23" name="Image 22"/>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0448257" y="174484"/>
            <a:ext cx="914608" cy="1206775"/>
          </a:xfrm>
          <a:prstGeom prst="rect">
            <a:avLst/>
          </a:prstGeom>
        </p:spPr>
      </p:pic>
      <p:pic>
        <p:nvPicPr>
          <p:cNvPr id="24" name="Image 23"/>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10448257" y="1988840"/>
            <a:ext cx="1092449" cy="1130558"/>
          </a:xfrm>
          <a:prstGeom prst="rect">
            <a:avLst/>
          </a:prstGeom>
        </p:spPr>
      </p:pic>
    </p:spTree>
    <p:extLst>
      <p:ext uri="{BB962C8B-B14F-4D97-AF65-F5344CB8AC3E}">
        <p14:creationId xmlns:p14="http://schemas.microsoft.com/office/powerpoint/2010/main" val="1978584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Titre 22">
            <a:extLst>
              <a:ext uri="{FF2B5EF4-FFF2-40B4-BE49-F238E27FC236}">
                <a16:creationId xmlns:a16="http://schemas.microsoft.com/office/drawing/2014/main" id="{67EAE32F-2287-8D40-93CF-41CDD99B334A}"/>
              </a:ext>
            </a:extLst>
          </p:cNvPr>
          <p:cNvSpPr>
            <a:spLocks noGrp="1"/>
          </p:cNvSpPr>
          <p:nvPr>
            <p:ph type="title" hasCustomPrompt="1"/>
          </p:nvPr>
        </p:nvSpPr>
        <p:spPr>
          <a:xfrm>
            <a:off x="2063782" y="795867"/>
            <a:ext cx="9720850" cy="607277"/>
          </a:xfrm>
          <a:prstGeom prst="rect">
            <a:avLst/>
          </a:prstGeom>
        </p:spPr>
        <p:txBody>
          <a:bodyPr/>
          <a:lstStyle>
            <a:lvl1pPr>
              <a:defRPr sz="4800" b="1">
                <a:solidFill>
                  <a:srgbClr val="9D1918"/>
                </a:solidFill>
                <a:latin typeface="Candara" panose="020E0502030303020204" pitchFamily="34" charset="0"/>
              </a:defRPr>
            </a:lvl1pPr>
          </a:lstStyle>
          <a:p>
            <a:r>
              <a:rPr lang="fr-FR" dirty="0"/>
              <a:t>VOS CONTACTS</a:t>
            </a:r>
          </a:p>
        </p:txBody>
      </p:sp>
      <p:sp>
        <p:nvSpPr>
          <p:cNvPr id="11" name="Espace réservé du contenu 2">
            <a:extLst>
              <a:ext uri="{FF2B5EF4-FFF2-40B4-BE49-F238E27FC236}">
                <a16:creationId xmlns:a16="http://schemas.microsoft.com/office/drawing/2014/main" id="{B09A144A-E6FF-F546-A4F2-24CDF8A7A14C}"/>
              </a:ext>
            </a:extLst>
          </p:cNvPr>
          <p:cNvSpPr>
            <a:spLocks noGrp="1"/>
          </p:cNvSpPr>
          <p:nvPr>
            <p:ph idx="1" hasCustomPrompt="1"/>
          </p:nvPr>
        </p:nvSpPr>
        <p:spPr>
          <a:xfrm>
            <a:off x="4521975" y="2169429"/>
            <a:ext cx="7262657" cy="2758732"/>
          </a:xfrm>
          <a:prstGeom prst="rect">
            <a:avLst/>
          </a:prstGeom>
        </p:spPr>
        <p:txBody>
          <a:bodyPr>
            <a:normAutofit/>
          </a:bodyPr>
          <a:lstStyle>
            <a:lvl1pPr marL="285750" indent="-285750">
              <a:buClr>
                <a:srgbClr val="008D44"/>
              </a:buClr>
              <a:buSzPct val="100000"/>
              <a:buFontTx/>
              <a:buBlip>
                <a:blip r:embed="rId2"/>
              </a:buBlip>
              <a:defRPr sz="2400">
                <a:solidFill>
                  <a:srgbClr val="00904A"/>
                </a:solidFill>
                <a:latin typeface="Candara" panose="020E0502030303020204" pitchFamily="34" charset="0"/>
              </a:defRPr>
            </a:lvl1pPr>
            <a:lvl2pPr marL="685800" indent="-228600">
              <a:buClr>
                <a:srgbClr val="054A89"/>
              </a:buClr>
              <a:buSzPct val="100000"/>
              <a:buFontTx/>
              <a:buBlip>
                <a:blip r:embed="rId3"/>
              </a:buBlip>
              <a:defRPr sz="1800" b="0" i="0">
                <a:solidFill>
                  <a:srgbClr val="9D1918"/>
                </a:solidFill>
                <a:latin typeface="Candara" panose="020E0502030303020204" pitchFamily="34" charset="0"/>
              </a:defRPr>
            </a:lvl2pPr>
          </a:lstStyle>
          <a:p>
            <a:pPr lvl="0"/>
            <a:r>
              <a:rPr lang="fr-FR" dirty="0" smtClean="0"/>
              <a:t>Modifiez les styles du texte du masque</a:t>
            </a:r>
          </a:p>
          <a:p>
            <a:pPr lvl="1"/>
            <a:r>
              <a:rPr lang="fr-FR" dirty="0" smtClean="0"/>
              <a:t>Deuxième niveau</a:t>
            </a:r>
          </a:p>
        </p:txBody>
      </p:sp>
      <p:sp>
        <p:nvSpPr>
          <p:cNvPr id="12" name="Ellipse 11">
            <a:extLst>
              <a:ext uri="{FF2B5EF4-FFF2-40B4-BE49-F238E27FC236}">
                <a16:creationId xmlns:a16="http://schemas.microsoft.com/office/drawing/2014/main" id="{B35B5E9C-92BA-CE4A-9A35-DCB9A8FF68FB}"/>
              </a:ext>
            </a:extLst>
          </p:cNvPr>
          <p:cNvSpPr/>
          <p:nvPr userDrawn="1"/>
        </p:nvSpPr>
        <p:spPr>
          <a:xfrm>
            <a:off x="2493908" y="2049634"/>
            <a:ext cx="1636924" cy="163692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Rectangle 5"/>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23285973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3" name="Rectangle 2"/>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Tree>
    <p:extLst>
      <p:ext uri="{BB962C8B-B14F-4D97-AF65-F5344CB8AC3E}">
        <p14:creationId xmlns:p14="http://schemas.microsoft.com/office/powerpoint/2010/main" val="48632958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Intercalaire bleu ciel">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FCB007-5677-2B45-B35A-FCD3750C367D}"/>
              </a:ext>
            </a:extLst>
          </p:cNvPr>
          <p:cNvSpPr/>
          <p:nvPr userDrawn="1"/>
        </p:nvSpPr>
        <p:spPr>
          <a:xfrm>
            <a:off x="199215" y="162068"/>
            <a:ext cx="11817194" cy="6490846"/>
          </a:xfrm>
          <a:prstGeom prst="rect">
            <a:avLst/>
          </a:prstGeom>
          <a:solidFill>
            <a:srgbClr val="27B6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4" name="Image 3">
            <a:extLst>
              <a:ext uri="{FF2B5EF4-FFF2-40B4-BE49-F238E27FC236}">
                <a16:creationId xmlns:a16="http://schemas.microsoft.com/office/drawing/2014/main" id="{C097A334-00FD-504B-93EC-B6E9C95405C5}"/>
              </a:ext>
            </a:extLst>
          </p:cNvPr>
          <p:cNvPicPr>
            <a:picLocks noChangeAspect="1"/>
          </p:cNvPicPr>
          <p:nvPr userDrawn="1"/>
        </p:nvPicPr>
        <p:blipFill>
          <a:blip r:embed="rId2">
            <a:alphaModFix amt="23000"/>
          </a:blip>
          <a:stretch>
            <a:fillRect/>
          </a:stretch>
        </p:blipFill>
        <p:spPr>
          <a:xfrm>
            <a:off x="2505262" y="2870031"/>
            <a:ext cx="7181476" cy="3807971"/>
          </a:xfrm>
          <a:prstGeom prst="rect">
            <a:avLst/>
          </a:prstGeom>
        </p:spPr>
      </p:pic>
      <p:pic>
        <p:nvPicPr>
          <p:cNvPr id="5" name="Image 4">
            <a:extLst>
              <a:ext uri="{FF2B5EF4-FFF2-40B4-BE49-F238E27FC236}">
                <a16:creationId xmlns:a16="http://schemas.microsoft.com/office/drawing/2014/main" id="{AC164645-C9A8-6B4C-A870-F9CD132110E2}"/>
              </a:ext>
            </a:extLst>
          </p:cNvPr>
          <p:cNvPicPr>
            <a:picLocks noChangeAspect="1"/>
          </p:cNvPicPr>
          <p:nvPr userDrawn="1"/>
        </p:nvPicPr>
        <p:blipFill>
          <a:blip r:embed="rId3"/>
          <a:stretch>
            <a:fillRect/>
          </a:stretch>
        </p:blipFill>
        <p:spPr>
          <a:xfrm>
            <a:off x="10319951" y="496957"/>
            <a:ext cx="1775255" cy="4084328"/>
          </a:xfrm>
          <a:prstGeom prst="rect">
            <a:avLst/>
          </a:prstGeom>
        </p:spPr>
      </p:pic>
      <p:sp>
        <p:nvSpPr>
          <p:cNvPr id="6" name="Sous-titre 2" descr="DATE&#10;">
            <a:extLst>
              <a:ext uri="{FF2B5EF4-FFF2-40B4-BE49-F238E27FC236}">
                <a16:creationId xmlns:a16="http://schemas.microsoft.com/office/drawing/2014/main" id="{76D91CC4-6362-F649-8EF2-7AD8A87D50A3}"/>
              </a:ext>
            </a:extLst>
          </p:cNvPr>
          <p:cNvSpPr>
            <a:spLocks noGrp="1"/>
          </p:cNvSpPr>
          <p:nvPr>
            <p:ph type="subTitle" idx="1" hasCustomPrompt="1"/>
          </p:nvPr>
        </p:nvSpPr>
        <p:spPr>
          <a:xfrm>
            <a:off x="1305697" y="3407491"/>
            <a:ext cx="9014254" cy="500405"/>
          </a:xfrm>
          <a:prstGeom prst="rect">
            <a:avLst/>
          </a:prstGeom>
        </p:spPr>
        <p:txBody>
          <a:bodyPr>
            <a:noAutofit/>
          </a:bodyPr>
          <a:lstStyle>
            <a:lvl1pPr marL="0" indent="0" algn="l">
              <a:buNone/>
              <a:defRPr sz="3600" b="0" i="0">
                <a:solidFill>
                  <a:schemeClr val="bg1"/>
                </a:solidFill>
                <a:latin typeface="Candara" panose="020E05020303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sp>
        <p:nvSpPr>
          <p:cNvPr id="7" name="Rectangle 6">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27B6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sp>
        <p:nvSpPr>
          <p:cNvPr id="8" name="Titre 1">
            <a:extLst>
              <a:ext uri="{FF2B5EF4-FFF2-40B4-BE49-F238E27FC236}">
                <a16:creationId xmlns:a16="http://schemas.microsoft.com/office/drawing/2014/main" id="{DB678A0E-8A30-414D-BF26-910F73173F5B}"/>
              </a:ext>
            </a:extLst>
          </p:cNvPr>
          <p:cNvSpPr>
            <a:spLocks noGrp="1"/>
          </p:cNvSpPr>
          <p:nvPr>
            <p:ph type="ctrTitle"/>
          </p:nvPr>
        </p:nvSpPr>
        <p:spPr>
          <a:xfrm>
            <a:off x="1305697" y="1958666"/>
            <a:ext cx="9277636" cy="1155438"/>
          </a:xfrm>
          <a:prstGeom prst="rect">
            <a:avLst/>
          </a:prstGeom>
        </p:spPr>
        <p:txBody>
          <a:bodyPr anchor="b"/>
          <a:lstStyle>
            <a:lvl1pPr algn="l">
              <a:defRPr sz="6000" b="1" i="0">
                <a:solidFill>
                  <a:schemeClr val="bg1"/>
                </a:solidFill>
                <a:latin typeface="Candara" panose="020E0502030303020204" pitchFamily="34" charset="0"/>
              </a:defRPr>
            </a:lvl1pPr>
          </a:lstStyle>
          <a:p>
            <a:r>
              <a:rPr lang="fr-FR" dirty="0" smtClean="0"/>
              <a:t>Modifiez le style du titre</a:t>
            </a:r>
            <a:endParaRPr lang="fr-FR" dirty="0"/>
          </a:p>
        </p:txBody>
      </p:sp>
    </p:spTree>
    <p:extLst>
      <p:ext uri="{BB962C8B-B14F-4D97-AF65-F5344CB8AC3E}">
        <p14:creationId xmlns:p14="http://schemas.microsoft.com/office/powerpoint/2010/main" val="42702952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409447F8-A408-2443-85AC-9AD6177A5BA5}"/>
              </a:ext>
            </a:extLst>
          </p:cNvPr>
          <p:cNvPicPr>
            <a:picLocks noChangeAspect="1"/>
          </p:cNvPicPr>
          <p:nvPr userDrawn="1"/>
        </p:nvPicPr>
        <p:blipFill>
          <a:blip r:embed="rId2"/>
          <a:stretch>
            <a:fillRect/>
          </a:stretch>
        </p:blipFill>
        <p:spPr>
          <a:xfrm>
            <a:off x="703131" y="-1338373"/>
            <a:ext cx="1360651" cy="3130449"/>
          </a:xfrm>
          <a:prstGeom prst="rect">
            <a:avLst/>
          </a:prstGeom>
        </p:spPr>
      </p:pic>
      <p:sp>
        <p:nvSpPr>
          <p:cNvPr id="8" name="Titre 22">
            <a:extLst>
              <a:ext uri="{FF2B5EF4-FFF2-40B4-BE49-F238E27FC236}">
                <a16:creationId xmlns:a16="http://schemas.microsoft.com/office/drawing/2014/main" id="{67EAE32F-2287-8D40-93CF-41CDD99B334A}"/>
              </a:ext>
            </a:extLst>
          </p:cNvPr>
          <p:cNvSpPr>
            <a:spLocks noGrp="1"/>
          </p:cNvSpPr>
          <p:nvPr>
            <p:ph type="title"/>
          </p:nvPr>
        </p:nvSpPr>
        <p:spPr>
          <a:xfrm>
            <a:off x="2063782" y="819330"/>
            <a:ext cx="8640730" cy="738088"/>
          </a:xfrm>
          <a:prstGeom prst="rect">
            <a:avLst/>
          </a:prstGeom>
        </p:spPr>
        <p:txBody>
          <a:bodyPr/>
          <a:lstStyle>
            <a:lvl1pPr>
              <a:defRPr sz="4800" b="1">
                <a:solidFill>
                  <a:srgbClr val="9D1918"/>
                </a:solidFill>
                <a:latin typeface="Candara" panose="020E0502030303020204" pitchFamily="34" charset="0"/>
                <a:cs typeface="Arial" panose="020B0604020202020204" pitchFamily="34" charset="0"/>
              </a:defRPr>
            </a:lvl1pPr>
          </a:lstStyle>
          <a:p>
            <a:r>
              <a:rPr lang="fr-FR" dirty="0" smtClean="0"/>
              <a:t>Modifiez le style du titre</a:t>
            </a:r>
            <a:endParaRPr lang="fr-FR" dirty="0"/>
          </a:p>
        </p:txBody>
      </p:sp>
      <p:sp>
        <p:nvSpPr>
          <p:cNvPr id="9" name="Espace réservé du contenu 2">
            <a:extLst>
              <a:ext uri="{FF2B5EF4-FFF2-40B4-BE49-F238E27FC236}">
                <a16:creationId xmlns:a16="http://schemas.microsoft.com/office/drawing/2014/main" id="{3B1CB9C0-FCC5-F147-A64D-C72A1857153A}"/>
              </a:ext>
            </a:extLst>
          </p:cNvPr>
          <p:cNvSpPr>
            <a:spLocks noGrp="1"/>
          </p:cNvSpPr>
          <p:nvPr>
            <p:ph idx="1" hasCustomPrompt="1"/>
          </p:nvPr>
        </p:nvSpPr>
        <p:spPr>
          <a:xfrm>
            <a:off x="2063782" y="1792076"/>
            <a:ext cx="8640730" cy="4013188"/>
          </a:xfrm>
          <a:prstGeom prst="rect">
            <a:avLst/>
          </a:prstGeom>
        </p:spPr>
        <p:txBody>
          <a:bodyPr>
            <a:normAutofit/>
          </a:bodyPr>
          <a:lstStyle>
            <a:lvl1pPr marL="285750" indent="-285750">
              <a:buClr>
                <a:srgbClr val="008D44"/>
              </a:buClr>
              <a:buSzPct val="100000"/>
              <a:buFontTx/>
              <a:buBlip>
                <a:blip r:embed="rId3"/>
              </a:buBlip>
              <a:defRPr sz="3200" b="1">
                <a:solidFill>
                  <a:srgbClr val="27B6D9"/>
                </a:solidFill>
                <a:latin typeface="Candara" panose="020E0502030303020204" pitchFamily="34" charset="0"/>
              </a:defRPr>
            </a:lvl1pPr>
            <a:lvl2pPr marL="685800" indent="-228600">
              <a:buClr>
                <a:srgbClr val="054A89"/>
              </a:buClr>
              <a:buSzPct val="100000"/>
              <a:buFontTx/>
              <a:buBlip>
                <a:blip r:embed="rId4"/>
              </a:buBlip>
              <a:defRPr sz="2800" b="0" i="0">
                <a:solidFill>
                  <a:srgbClr val="9D1918"/>
                </a:solidFill>
                <a:latin typeface="Candara" panose="020E0502030303020204" pitchFamily="34" charset="0"/>
              </a:defRPr>
            </a:lvl2pPr>
            <a:lvl3pPr marL="1143000" indent="-228600">
              <a:buFont typeface="Wingdings" panose="05000000000000000000" pitchFamily="2" charset="2"/>
              <a:buChar char="Ø"/>
              <a:defRPr sz="2400">
                <a:solidFill>
                  <a:srgbClr val="1FA599"/>
                </a:solidFill>
                <a:latin typeface="Candara" panose="020E0502030303020204" pitchFamily="34" charset="0"/>
              </a:defRPr>
            </a:lvl3pPr>
            <a:lvl4pPr marL="1600200" indent="-228600">
              <a:buFont typeface="Courier New" panose="02070309020205020404" pitchFamily="49" charset="0"/>
              <a:buChar char="o"/>
              <a:defRPr b="1">
                <a:solidFill>
                  <a:srgbClr val="004996"/>
                </a:solidFill>
                <a:latin typeface="Candara" panose="020E0502030303020204" pitchFamily="34" charset="0"/>
              </a:defRPr>
            </a:lvl4pPr>
            <a:lvl5pPr>
              <a:defRPr sz="1800" baseline="0">
                <a:latin typeface="Candara" panose="020E0502030303020204" pitchFamily="34" charset="0"/>
              </a:defRPr>
            </a:lvl5pPr>
          </a:lstStyle>
          <a:p>
            <a:pPr lvl="0"/>
            <a:r>
              <a:rPr lang="fr-FR" dirty="0" smtClean="0"/>
              <a:t>Modifiez les styles du texte</a:t>
            </a:r>
          </a:p>
          <a:p>
            <a:pPr lvl="1"/>
            <a:r>
              <a:rPr lang="fr-FR" dirty="0" smtClean="0"/>
              <a:t> 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1" name="Rectangle 10"/>
          <p:cNvSpPr/>
          <p:nvPr userDrawn="1"/>
        </p:nvSpPr>
        <p:spPr>
          <a:xfrm>
            <a:off x="623090" y="6275401"/>
            <a:ext cx="514885" cy="369332"/>
          </a:xfrm>
          <a:prstGeom prst="rect">
            <a:avLst/>
          </a:prstGeom>
        </p:spPr>
        <p:txBody>
          <a:bodyPr wrap="square">
            <a:spAutoFit/>
          </a:bodyPr>
          <a:lstStyle/>
          <a:p>
            <a:fld id="{CB800B4D-C88A-4C1A-801A-8C0CD5AC1A8D}" type="slidenum">
              <a:rPr lang="fr-FR" b="1" smtClean="0">
                <a:solidFill>
                  <a:schemeClr val="bg1"/>
                </a:solidFill>
                <a:latin typeface="Candara" panose="020E0502030303020204" pitchFamily="34" charset="0"/>
              </a:rPr>
              <a:pPr/>
              <a:t>‹N°›</a:t>
            </a:fld>
            <a:endParaRPr lang="fr-FR" dirty="0"/>
          </a:p>
        </p:txBody>
      </p:sp>
      <p:sp>
        <p:nvSpPr>
          <p:cNvPr id="5" name="Espace réservé du texte 4"/>
          <p:cNvSpPr>
            <a:spLocks noGrp="1"/>
          </p:cNvSpPr>
          <p:nvPr>
            <p:ph type="body" sz="quarter" idx="10" hasCustomPrompt="1"/>
          </p:nvPr>
        </p:nvSpPr>
        <p:spPr>
          <a:xfrm>
            <a:off x="2062800" y="237600"/>
            <a:ext cx="8640000" cy="356400"/>
          </a:xfrm>
          <a:prstGeom prst="rect">
            <a:avLst/>
          </a:prstGeom>
        </p:spPr>
        <p:txBody>
          <a:bodyPr/>
          <a:lstStyle>
            <a:lvl1pPr marL="0" indent="0" algn="l" defTabSz="914400" rtl="0" eaLnBrk="1" latinLnBrk="0" hangingPunct="1">
              <a:lnSpc>
                <a:spcPct val="90000"/>
              </a:lnSpc>
              <a:spcBef>
                <a:spcPct val="0"/>
              </a:spcBef>
              <a:buNone/>
              <a:defRPr lang="fr-FR" sz="2400" b="0" kern="1200" dirty="0">
                <a:solidFill>
                  <a:srgbClr val="27B6D9"/>
                </a:solidFill>
                <a:latin typeface="Candara" panose="020E0502030303020204" pitchFamily="34" charset="0"/>
                <a:ea typeface="+mj-ea"/>
                <a:cs typeface="+mj-cs"/>
              </a:defRPr>
            </a:lvl1pPr>
          </a:lstStyle>
          <a:p>
            <a:pPr lvl="0"/>
            <a:r>
              <a:rPr lang="fr-FR" dirty="0" smtClean="0"/>
              <a:t>Modifiez le style surtitre</a:t>
            </a:r>
            <a:endParaRPr lang="fr-FR" dirty="0"/>
          </a:p>
        </p:txBody>
      </p:sp>
    </p:spTree>
    <p:extLst>
      <p:ext uri="{BB962C8B-B14F-4D97-AF65-F5344CB8AC3E}">
        <p14:creationId xmlns:p14="http://schemas.microsoft.com/office/powerpoint/2010/main" val="27900573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52.xml"/><Relationship Id="rId7" Type="http://schemas.openxmlformats.org/officeDocument/2006/relationships/theme" Target="../theme/theme10.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5" Type="http://schemas.openxmlformats.org/officeDocument/2006/relationships/slideLayout" Target="../slideLayouts/slideLayout54.xml"/><Relationship Id="rId10" Type="http://schemas.openxmlformats.org/officeDocument/2006/relationships/image" Target="../media/image3.emf"/><Relationship Id="rId4" Type="http://schemas.openxmlformats.org/officeDocument/2006/relationships/slideLayout" Target="../slideLayouts/slideLayout53.xml"/><Relationship Id="rId9" Type="http://schemas.openxmlformats.org/officeDocument/2006/relationships/image" Target="../media/image2.emf"/></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56.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3.emf"/><Relationship Id="rId4" Type="http://schemas.openxmlformats.org/officeDocument/2006/relationships/slideLayout" Target="../slideLayouts/slideLayout5.xml"/><Relationship Id="rId9"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0.xml"/><Relationship Id="rId7" Type="http://schemas.openxmlformats.org/officeDocument/2006/relationships/theme" Target="../theme/theme3.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3.emf"/><Relationship Id="rId4" Type="http://schemas.openxmlformats.org/officeDocument/2006/relationships/slideLayout" Target="../slideLayouts/slideLayout11.xml"/><Relationship Id="rId9" Type="http://schemas.openxmlformats.org/officeDocument/2006/relationships/image" Target="../media/image2.emf"/></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theme" Target="../theme/theme4.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10" Type="http://schemas.openxmlformats.org/officeDocument/2006/relationships/image" Target="../media/image3.emf"/><Relationship Id="rId4" Type="http://schemas.openxmlformats.org/officeDocument/2006/relationships/slideLayout" Target="../slideLayouts/slideLayout17.xml"/><Relationship Id="rId9" Type="http://schemas.openxmlformats.org/officeDocument/2006/relationships/image" Target="../media/image2.emf"/></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2.xml"/><Relationship Id="rId7" Type="http://schemas.openxmlformats.org/officeDocument/2006/relationships/theme" Target="../theme/theme5.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10" Type="http://schemas.openxmlformats.org/officeDocument/2006/relationships/image" Target="../media/image3.emf"/><Relationship Id="rId4" Type="http://schemas.openxmlformats.org/officeDocument/2006/relationships/slideLayout" Target="../slideLayouts/slideLayout23.xml"/><Relationship Id="rId9" Type="http://schemas.openxmlformats.org/officeDocument/2006/relationships/image" Target="../media/image2.emf"/></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8.xml"/><Relationship Id="rId7" Type="http://schemas.openxmlformats.org/officeDocument/2006/relationships/theme" Target="../theme/theme6.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5" Type="http://schemas.openxmlformats.org/officeDocument/2006/relationships/slideLayout" Target="../slideLayouts/slideLayout30.xml"/><Relationship Id="rId10" Type="http://schemas.openxmlformats.org/officeDocument/2006/relationships/image" Target="../media/image3.emf"/><Relationship Id="rId4" Type="http://schemas.openxmlformats.org/officeDocument/2006/relationships/slideLayout" Target="../slideLayouts/slideLayout29.xml"/><Relationship Id="rId9" Type="http://schemas.openxmlformats.org/officeDocument/2006/relationships/image" Target="../media/image2.emf"/></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4.xml"/><Relationship Id="rId7" Type="http://schemas.openxmlformats.org/officeDocument/2006/relationships/theme" Target="../theme/theme7.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5" Type="http://schemas.openxmlformats.org/officeDocument/2006/relationships/slideLayout" Target="../slideLayouts/slideLayout36.xml"/><Relationship Id="rId10" Type="http://schemas.openxmlformats.org/officeDocument/2006/relationships/image" Target="../media/image3.emf"/><Relationship Id="rId4" Type="http://schemas.openxmlformats.org/officeDocument/2006/relationships/slideLayout" Target="../slideLayouts/slideLayout35.xml"/><Relationship Id="rId9" Type="http://schemas.openxmlformats.org/officeDocument/2006/relationships/image" Target="../media/image2.emf"/></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40.xml"/><Relationship Id="rId7" Type="http://schemas.openxmlformats.org/officeDocument/2006/relationships/theme" Target="../theme/theme8.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10" Type="http://schemas.openxmlformats.org/officeDocument/2006/relationships/image" Target="../media/image3.emf"/><Relationship Id="rId4" Type="http://schemas.openxmlformats.org/officeDocument/2006/relationships/slideLayout" Target="../slideLayouts/slideLayout41.xml"/><Relationship Id="rId9" Type="http://schemas.openxmlformats.org/officeDocument/2006/relationships/image" Target="../media/image2.emf"/></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46.xml"/><Relationship Id="rId7" Type="http://schemas.openxmlformats.org/officeDocument/2006/relationships/theme" Target="../theme/theme9.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5" Type="http://schemas.openxmlformats.org/officeDocument/2006/relationships/slideLayout" Target="../slideLayouts/slideLayout48.xml"/><Relationship Id="rId10" Type="http://schemas.openxmlformats.org/officeDocument/2006/relationships/image" Target="../media/image3.emf"/><Relationship Id="rId4" Type="http://schemas.openxmlformats.org/officeDocument/2006/relationships/slideLayout" Target="../slideLayouts/slideLayout47.xml"/><Relationship Id="rId9"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CFCB007-5677-2B45-B35A-FCD3750C367D}"/>
              </a:ext>
            </a:extLst>
          </p:cNvPr>
          <p:cNvSpPr/>
          <p:nvPr userDrawn="1"/>
        </p:nvSpPr>
        <p:spPr>
          <a:xfrm>
            <a:off x="243036" y="186130"/>
            <a:ext cx="11817194" cy="5040000"/>
          </a:xfrm>
          <a:prstGeom prst="rect">
            <a:avLst/>
          </a:prstGeom>
          <a:solidFill>
            <a:srgbClr val="054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9" name="Image 8">
            <a:extLst>
              <a:ext uri="{FF2B5EF4-FFF2-40B4-BE49-F238E27FC236}">
                <a16:creationId xmlns:a16="http://schemas.microsoft.com/office/drawing/2014/main" id="{C097A334-00FD-504B-93EC-B6E9C95405C5}"/>
              </a:ext>
            </a:extLst>
          </p:cNvPr>
          <p:cNvPicPr>
            <a:picLocks noChangeAspect="1"/>
          </p:cNvPicPr>
          <p:nvPr userDrawn="1"/>
        </p:nvPicPr>
        <p:blipFill>
          <a:blip r:embed="rId3">
            <a:alphaModFix amt="23000"/>
          </a:blip>
          <a:stretch>
            <a:fillRect/>
          </a:stretch>
        </p:blipFill>
        <p:spPr>
          <a:xfrm>
            <a:off x="2017028" y="1401164"/>
            <a:ext cx="7181476" cy="3807971"/>
          </a:xfrm>
          <a:prstGeom prst="rect">
            <a:avLst/>
          </a:prstGeom>
        </p:spPr>
      </p:pic>
      <p:pic>
        <p:nvPicPr>
          <p:cNvPr id="10" name="Image 9">
            <a:extLst>
              <a:ext uri="{FF2B5EF4-FFF2-40B4-BE49-F238E27FC236}">
                <a16:creationId xmlns:a16="http://schemas.microsoft.com/office/drawing/2014/main" id="{AC164645-C9A8-6B4C-A870-F9CD132110E2}"/>
              </a:ext>
            </a:extLst>
          </p:cNvPr>
          <p:cNvPicPr>
            <a:picLocks noChangeAspect="1"/>
          </p:cNvPicPr>
          <p:nvPr userDrawn="1"/>
        </p:nvPicPr>
        <p:blipFill>
          <a:blip r:embed="rId4"/>
          <a:stretch>
            <a:fillRect/>
          </a:stretch>
        </p:blipFill>
        <p:spPr>
          <a:xfrm>
            <a:off x="10319951" y="496957"/>
            <a:ext cx="1775255" cy="4084328"/>
          </a:xfrm>
          <a:prstGeom prst="rect">
            <a:avLst/>
          </a:prstGeom>
        </p:spPr>
      </p:pic>
      <p:sp>
        <p:nvSpPr>
          <p:cNvPr id="12" name="Rectangle 11">
            <a:extLst>
              <a:ext uri="{FF2B5EF4-FFF2-40B4-BE49-F238E27FC236}">
                <a16:creationId xmlns:a16="http://schemas.microsoft.com/office/drawing/2014/main" id="{696E0981-7E34-9D40-88D2-48089762788E}"/>
              </a:ext>
            </a:extLst>
          </p:cNvPr>
          <p:cNvSpPr/>
          <p:nvPr userDrawn="1"/>
        </p:nvSpPr>
        <p:spPr>
          <a:xfrm>
            <a:off x="10128229" y="2201845"/>
            <a:ext cx="313485" cy="847981"/>
          </a:xfrm>
          <a:prstGeom prst="rect">
            <a:avLst/>
          </a:prstGeom>
          <a:solidFill>
            <a:srgbClr val="054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latin typeface="Nunito" pitchFamily="2" charset="77"/>
            </a:endParaRPr>
          </a:p>
        </p:txBody>
      </p:sp>
      <p:pic>
        <p:nvPicPr>
          <p:cNvPr id="13" name="Image 12">
            <a:extLst>
              <a:ext uri="{FF2B5EF4-FFF2-40B4-BE49-F238E27FC236}">
                <a16:creationId xmlns:a16="http://schemas.microsoft.com/office/drawing/2014/main" id="{7A51FE78-943A-054C-891E-FF71E0E8B1A3}"/>
              </a:ext>
            </a:extLst>
          </p:cNvPr>
          <p:cNvPicPr>
            <a:picLocks noChangeAspect="1"/>
          </p:cNvPicPr>
          <p:nvPr userDrawn="1"/>
        </p:nvPicPr>
        <p:blipFill>
          <a:blip r:embed="rId5"/>
          <a:stretch>
            <a:fillRect/>
          </a:stretch>
        </p:blipFill>
        <p:spPr>
          <a:xfrm>
            <a:off x="5335186" y="5498004"/>
            <a:ext cx="1312442" cy="1069702"/>
          </a:xfrm>
          <a:prstGeom prst="rect">
            <a:avLst/>
          </a:prstGeom>
        </p:spPr>
      </p:pic>
    </p:spTree>
    <p:extLst>
      <p:ext uri="{BB962C8B-B14F-4D97-AF65-F5344CB8AC3E}">
        <p14:creationId xmlns:p14="http://schemas.microsoft.com/office/powerpoint/2010/main" val="2583931881"/>
      </p:ext>
    </p:extLst>
  </p:cSld>
  <p:clrMap bg1="lt1" tx1="dk1" bg2="lt2" tx2="dk2" accent1="accent1" accent2="accent2" accent3="accent3" accent4="accent4" accent5="accent5" accent6="accent6" hlink="hlink" folHlink="folHlink"/>
  <p:sldLayoutIdLst>
    <p:sldLayoutId id="2147483684"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EB5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2515953128"/>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41"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815416"/>
      </p:ext>
    </p:extLst>
  </p:cSld>
  <p:clrMap bg1="lt1" tx1="dk1" bg2="lt2" tx2="dk2" accent1="accent1" accent2="accent2" accent3="accent3" accent4="accent4" accent5="accent5" accent6="accent6" hlink="hlink" folHlink="folHlink"/>
  <p:sldLayoutIdLst>
    <p:sldLayoutId id="214748374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3532446194"/>
      </p:ext>
    </p:extLst>
  </p:cSld>
  <p:clrMap bg1="lt1" tx1="dk1" bg2="lt2" tx2="dk2" accent1="accent1" accent2="accent2" accent3="accent3" accent4="accent4" accent5="accent5" accent6="accent6" hlink="hlink" folHlink="folHlink"/>
  <p:sldLayoutIdLst>
    <p:sldLayoutId id="2147483682" r:id="rId1"/>
    <p:sldLayoutId id="2147483650" r:id="rId2"/>
    <p:sldLayoutId id="2147483651" r:id="rId3"/>
    <p:sldLayoutId id="2147483652" r:id="rId4"/>
    <p:sldLayoutId id="2147483653" r:id="rId5"/>
    <p:sldLayoutId id="2147483654" r:id="rId6"/>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27B6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336716560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9D19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9" name="Image 8">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10" name="Image 9">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1" name="Image 10">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3756533294"/>
      </p:ext>
    </p:extLst>
  </p:cSld>
  <p:clrMap bg1="lt1" tx1="dk1" bg2="lt2" tx2="dk2" accent1="accent1" accent2="accent2" accent3="accent3" accent4="accent4" accent5="accent5" accent6="accent6" hlink="hlink" folHlink="folHlink"/>
  <p:sldLayoutIdLst>
    <p:sldLayoutId id="2147483694" r:id="rId1"/>
    <p:sldLayoutId id="2147483692" r:id="rId2"/>
    <p:sldLayoutId id="2147483693" r:id="rId3"/>
    <p:sldLayoutId id="2147483695" r:id="rId4"/>
    <p:sldLayoutId id="2147483696" r:id="rId5"/>
    <p:sldLayoutId id="2147483697" r:id="rId6"/>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0049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1711924701"/>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F6C9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3078103391"/>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1" r:id="rId5"/>
    <p:sldLayoutId id="2147483710" r:id="rId6"/>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1FA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3504083224"/>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3F1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3050979292"/>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34B4E8-0E65-9F42-A0C6-56393C9FFE1C}"/>
              </a:ext>
            </a:extLst>
          </p:cNvPr>
          <p:cNvSpPr/>
          <p:nvPr userDrawn="1"/>
        </p:nvSpPr>
        <p:spPr>
          <a:xfrm>
            <a:off x="199216" y="179073"/>
            <a:ext cx="1360652" cy="6452075"/>
          </a:xfrm>
          <a:prstGeom prst="rect">
            <a:avLst/>
          </a:prstGeom>
          <a:solidFill>
            <a:srgbClr val="81B3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0" i="0" dirty="0">
              <a:solidFill>
                <a:srgbClr val="008000"/>
              </a:solidFill>
              <a:latin typeface="Nunito" pitchFamily="2" charset="77"/>
            </a:endParaRPr>
          </a:p>
        </p:txBody>
      </p:sp>
      <p:pic>
        <p:nvPicPr>
          <p:cNvPr id="8" name="Image 7">
            <a:extLst>
              <a:ext uri="{FF2B5EF4-FFF2-40B4-BE49-F238E27FC236}">
                <a16:creationId xmlns:a16="http://schemas.microsoft.com/office/drawing/2014/main" id="{5B1C56B9-7212-7442-8E68-D56DB829D48E}"/>
              </a:ext>
            </a:extLst>
          </p:cNvPr>
          <p:cNvPicPr>
            <a:picLocks noChangeAspect="1"/>
          </p:cNvPicPr>
          <p:nvPr userDrawn="1"/>
        </p:nvPicPr>
        <p:blipFill rotWithShape="1">
          <a:blip r:embed="rId8">
            <a:alphaModFix amt="11000"/>
          </a:blip>
          <a:srcRect r="65519"/>
          <a:stretch/>
        </p:blipFill>
        <p:spPr>
          <a:xfrm>
            <a:off x="205013" y="4543178"/>
            <a:ext cx="1354855" cy="2083519"/>
          </a:xfrm>
          <a:prstGeom prst="rect">
            <a:avLst/>
          </a:prstGeom>
        </p:spPr>
      </p:pic>
      <p:pic>
        <p:nvPicPr>
          <p:cNvPr id="9" name="Image 8">
            <a:extLst>
              <a:ext uri="{FF2B5EF4-FFF2-40B4-BE49-F238E27FC236}">
                <a16:creationId xmlns:a16="http://schemas.microsoft.com/office/drawing/2014/main" id="{409447F8-A408-2443-85AC-9AD6177A5BA5}"/>
              </a:ext>
            </a:extLst>
          </p:cNvPr>
          <p:cNvPicPr>
            <a:picLocks noChangeAspect="1"/>
          </p:cNvPicPr>
          <p:nvPr userDrawn="1"/>
        </p:nvPicPr>
        <p:blipFill>
          <a:blip r:embed="rId9"/>
          <a:stretch>
            <a:fillRect/>
          </a:stretch>
        </p:blipFill>
        <p:spPr>
          <a:xfrm>
            <a:off x="703131" y="-1338373"/>
            <a:ext cx="1360651" cy="3130449"/>
          </a:xfrm>
          <a:prstGeom prst="rect">
            <a:avLst/>
          </a:prstGeom>
        </p:spPr>
      </p:pic>
      <p:pic>
        <p:nvPicPr>
          <p:cNvPr id="10" name="Image 9">
            <a:extLst>
              <a:ext uri="{FF2B5EF4-FFF2-40B4-BE49-F238E27FC236}">
                <a16:creationId xmlns:a16="http://schemas.microsoft.com/office/drawing/2014/main" id="{78ABB727-F515-0247-8669-BCF9B325A01C}"/>
              </a:ext>
            </a:extLst>
          </p:cNvPr>
          <p:cNvPicPr>
            <a:picLocks noChangeAspect="1"/>
          </p:cNvPicPr>
          <p:nvPr userDrawn="1"/>
        </p:nvPicPr>
        <p:blipFill>
          <a:blip r:embed="rId10"/>
          <a:stretch>
            <a:fillRect/>
          </a:stretch>
        </p:blipFill>
        <p:spPr>
          <a:xfrm>
            <a:off x="11110495" y="5909461"/>
            <a:ext cx="879994" cy="717236"/>
          </a:xfrm>
          <a:prstGeom prst="rect">
            <a:avLst/>
          </a:prstGeom>
        </p:spPr>
      </p:pic>
    </p:spTree>
    <p:extLst>
      <p:ext uri="{BB962C8B-B14F-4D97-AF65-F5344CB8AC3E}">
        <p14:creationId xmlns:p14="http://schemas.microsoft.com/office/powerpoint/2010/main" val="219544388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1305697" y="1581858"/>
            <a:ext cx="9144000" cy="976312"/>
          </a:xfrm>
        </p:spPr>
        <p:txBody>
          <a:bodyPr/>
          <a:lstStyle/>
          <a:p>
            <a:r>
              <a:rPr lang="fr-FR" dirty="0" smtClean="0"/>
              <a:t>Prévisions bâtiment :</a:t>
            </a:r>
          </a:p>
          <a:p>
            <a:r>
              <a:rPr lang="fr-FR" dirty="0" smtClean="0"/>
              <a:t>2022, l’année de rattrapage</a:t>
            </a:r>
            <a:endParaRPr lang="fr-FR" dirty="0"/>
          </a:p>
        </p:txBody>
      </p:sp>
      <p:sp>
        <p:nvSpPr>
          <p:cNvPr id="3" name="Espace réservé du texte 2"/>
          <p:cNvSpPr>
            <a:spLocks noGrp="1"/>
          </p:cNvSpPr>
          <p:nvPr>
            <p:ph type="body" sz="quarter" idx="11"/>
          </p:nvPr>
        </p:nvSpPr>
        <p:spPr>
          <a:xfrm>
            <a:off x="1305697" y="3681219"/>
            <a:ext cx="9144000" cy="627063"/>
          </a:xfrm>
        </p:spPr>
        <p:txBody>
          <a:bodyPr/>
          <a:lstStyle/>
          <a:p>
            <a:r>
              <a:rPr lang="fr-FR" dirty="0" smtClean="0"/>
              <a:t>Conférence de presse – 9 décembre 2021</a:t>
            </a:r>
            <a:endParaRPr lang="fr-FR" dirty="0"/>
          </a:p>
        </p:txBody>
      </p:sp>
    </p:spTree>
    <p:extLst>
      <p:ext uri="{BB962C8B-B14F-4D97-AF65-F5344CB8AC3E}">
        <p14:creationId xmlns:p14="http://schemas.microsoft.com/office/powerpoint/2010/main" val="125310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63782" y="387530"/>
            <a:ext cx="8640730" cy="738088"/>
          </a:xfrm>
        </p:spPr>
        <p:txBody>
          <a:bodyPr/>
          <a:lstStyle/>
          <a:p>
            <a:r>
              <a:rPr lang="fr-FR" dirty="0"/>
              <a:t>Demandes FFB pour assurer la reprise</a:t>
            </a:r>
          </a:p>
        </p:txBody>
      </p:sp>
      <p:sp>
        <p:nvSpPr>
          <p:cNvPr id="3" name="Espace réservé du contenu 2"/>
          <p:cNvSpPr>
            <a:spLocks noGrp="1"/>
          </p:cNvSpPr>
          <p:nvPr>
            <p:ph idx="1"/>
          </p:nvPr>
        </p:nvSpPr>
        <p:spPr>
          <a:xfrm>
            <a:off x="2063782" y="1792076"/>
            <a:ext cx="9671018" cy="4799224"/>
          </a:xfrm>
        </p:spPr>
        <p:txBody>
          <a:bodyPr>
            <a:normAutofit fontScale="85000" lnSpcReduction="10000"/>
          </a:bodyPr>
          <a:lstStyle/>
          <a:p>
            <a:r>
              <a:rPr lang="fr-FR" dirty="0"/>
              <a:t>Versement immédiat des créances de carry </a:t>
            </a:r>
            <a:r>
              <a:rPr lang="fr-FR" dirty="0" smtClean="0"/>
              <a:t>back.</a:t>
            </a:r>
            <a:endParaRPr lang="fr-FR" dirty="0"/>
          </a:p>
          <a:p>
            <a:r>
              <a:rPr lang="fr-FR" dirty="0"/>
              <a:t>Traiter la panne du neuf en zone tendue, notamment grâce à plusieurs des propositions Rebsamen </a:t>
            </a:r>
            <a:r>
              <a:rPr lang="fr-FR" dirty="0" smtClean="0"/>
              <a:t>:</a:t>
            </a:r>
          </a:p>
          <a:p>
            <a:pPr lvl="1"/>
            <a:r>
              <a:rPr lang="fr-FR" dirty="0"/>
              <a:t>s</a:t>
            </a:r>
            <a:r>
              <a:rPr lang="fr-FR" dirty="0" smtClean="0"/>
              <a:t>uivi contraignant des PLH ;</a:t>
            </a:r>
          </a:p>
          <a:p>
            <a:pPr lvl="1"/>
            <a:r>
              <a:rPr lang="fr-FR" dirty="0" smtClean="0"/>
              <a:t>mise </a:t>
            </a:r>
            <a:r>
              <a:rPr lang="fr-FR" dirty="0"/>
              <a:t>en place d’une médiation auprès des Préfets de région sur les refus/retraits de </a:t>
            </a:r>
            <a:r>
              <a:rPr lang="fr-FR" dirty="0" smtClean="0"/>
              <a:t>permis ;</a:t>
            </a:r>
            <a:endParaRPr lang="fr-FR" dirty="0"/>
          </a:p>
          <a:p>
            <a:pPr lvl="1"/>
            <a:r>
              <a:rPr lang="fr-FR" dirty="0" smtClean="0"/>
              <a:t>mesures </a:t>
            </a:r>
            <a:r>
              <a:rPr lang="fr-FR" dirty="0"/>
              <a:t>pour accélération du traitement judiciaire des contentieux sur refus/retraits  de </a:t>
            </a:r>
            <a:r>
              <a:rPr lang="fr-FR" dirty="0" smtClean="0"/>
              <a:t>permis.</a:t>
            </a:r>
          </a:p>
          <a:p>
            <a:r>
              <a:rPr lang="fr-FR" dirty="0" smtClean="0"/>
              <a:t>Majoration du Pinel à compter de 2023 pour les logements qui respecteraient les critères </a:t>
            </a:r>
            <a:r>
              <a:rPr lang="fr-FR" dirty="0" err="1" smtClean="0"/>
              <a:t>extra-règlementaires</a:t>
            </a:r>
            <a:r>
              <a:rPr lang="fr-FR" dirty="0" smtClean="0"/>
              <a:t> promus par la ministre en charge </a:t>
            </a:r>
            <a:r>
              <a:rPr lang="fr-FR" dirty="0"/>
              <a:t>du logement </a:t>
            </a:r>
            <a:r>
              <a:rPr lang="fr-FR" dirty="0" smtClean="0">
                <a:latin typeface="Arial" panose="020B0604020202020204" pitchFamily="34" charset="0"/>
                <a:cs typeface="Arial" panose="020B0604020202020204" pitchFamily="34" charset="0"/>
              </a:rPr>
              <a:t>→ </a:t>
            </a:r>
            <a:r>
              <a:rPr lang="fr-FR" dirty="0" smtClean="0"/>
              <a:t>vrai </a:t>
            </a:r>
            <a:r>
              <a:rPr lang="fr-FR" dirty="0"/>
              <a:t>« Pinel+ </a:t>
            </a:r>
            <a:r>
              <a:rPr lang="fr-FR" dirty="0" smtClean="0"/>
              <a:t>».</a:t>
            </a:r>
          </a:p>
          <a:p>
            <a:r>
              <a:rPr lang="fr-FR" dirty="0" smtClean="0"/>
              <a:t>Aide (crédit d’impôt sur les annuités d’emprunt) pour compenser les effets RE2020 et « ZAN ».</a:t>
            </a:r>
          </a:p>
          <a:p>
            <a:endParaRPr lang="fr-FR" dirty="0"/>
          </a:p>
        </p:txBody>
      </p:sp>
      <p:sp>
        <p:nvSpPr>
          <p:cNvPr id="4" name="Espace réservé du texte 3"/>
          <p:cNvSpPr>
            <a:spLocks noGrp="1"/>
          </p:cNvSpPr>
          <p:nvPr>
            <p:ph type="body" sz="quarter" idx="10"/>
          </p:nvPr>
        </p:nvSpPr>
        <p:spPr/>
        <p:txBody>
          <a:bodyPr/>
          <a:lstStyle/>
          <a:p>
            <a:endParaRPr lang="fr-FR"/>
          </a:p>
        </p:txBody>
      </p:sp>
    </p:spTree>
    <p:extLst>
      <p:ext uri="{BB962C8B-B14F-4D97-AF65-F5344CB8AC3E}">
        <p14:creationId xmlns:p14="http://schemas.microsoft.com/office/powerpoint/2010/main" val="22860452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lstStyle/>
          <a:p>
            <a:endParaRPr lang="fr-FR"/>
          </a:p>
        </p:txBody>
      </p:sp>
      <p:sp>
        <p:nvSpPr>
          <p:cNvPr id="3" name="Titre 2"/>
          <p:cNvSpPr>
            <a:spLocks noGrp="1"/>
          </p:cNvSpPr>
          <p:nvPr>
            <p:ph type="ctrTitle"/>
          </p:nvPr>
        </p:nvSpPr>
        <p:spPr/>
        <p:txBody>
          <a:bodyPr/>
          <a:lstStyle/>
          <a:p>
            <a:r>
              <a:rPr lang="fr-FR" dirty="0" smtClean="0"/>
              <a:t>Compléments techniques</a:t>
            </a:r>
            <a:endParaRPr lang="fr-FR" dirty="0"/>
          </a:p>
        </p:txBody>
      </p:sp>
    </p:spTree>
    <p:extLst>
      <p:ext uri="{BB962C8B-B14F-4D97-AF65-F5344CB8AC3E}">
        <p14:creationId xmlns:p14="http://schemas.microsoft.com/office/powerpoint/2010/main" val="1434384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smtClean="0"/>
              <a:t>Révision des données officielles</a:t>
            </a:r>
            <a:endParaRPr lang="fr-FR" dirty="0"/>
          </a:p>
        </p:txBody>
      </p:sp>
      <p:sp>
        <p:nvSpPr>
          <p:cNvPr id="4" name="Espace réservé du texte 3"/>
          <p:cNvSpPr>
            <a:spLocks noGrp="1"/>
          </p:cNvSpPr>
          <p:nvPr>
            <p:ph type="body" sz="quarter" idx="15"/>
          </p:nvPr>
        </p:nvSpPr>
        <p:spPr/>
        <p:txBody>
          <a:bodyPr/>
          <a:lstStyle/>
          <a:p>
            <a:pPr marL="0" indent="0">
              <a:buNone/>
            </a:pPr>
            <a:r>
              <a:rPr lang="fr-FR" dirty="0" smtClean="0"/>
              <a:t>Mises en chantier de logements (en milliers)</a:t>
            </a:r>
            <a:endParaRPr lang="fr-FR" sz="2400" dirty="0"/>
          </a:p>
          <a:p>
            <a:pPr marL="0" indent="0">
              <a:buNone/>
            </a:pPr>
            <a:endParaRPr lang="fr-FR" dirty="0"/>
          </a:p>
        </p:txBody>
      </p:sp>
      <p:sp>
        <p:nvSpPr>
          <p:cNvPr id="5" name="Espace réservé du texte 4"/>
          <p:cNvSpPr>
            <a:spLocks noGrp="1"/>
          </p:cNvSpPr>
          <p:nvPr>
            <p:ph type="body" sz="quarter" idx="16"/>
          </p:nvPr>
        </p:nvSpPr>
        <p:spPr/>
        <p:txBody>
          <a:bodyPr/>
          <a:lstStyle/>
          <a:p>
            <a:r>
              <a:rPr lang="fr-FR" dirty="0"/>
              <a:t>Source : </a:t>
            </a:r>
            <a:r>
              <a:rPr lang="fr-FR" dirty="0" smtClean="0"/>
              <a:t>MTE/</a:t>
            </a:r>
            <a:r>
              <a:rPr lang="en-US" dirty="0"/>
              <a:t>CGDD/SDES</a:t>
            </a:r>
            <a:r>
              <a:rPr lang="fr-FR" dirty="0"/>
              <a:t>, Sit@del2</a:t>
            </a:r>
          </a:p>
          <a:p>
            <a:endParaRPr lang="fr-FR" dirty="0"/>
          </a:p>
        </p:txBody>
      </p:sp>
      <p:graphicFrame>
        <p:nvGraphicFramePr>
          <p:cNvPr id="9" name="Espace réservé du graphique 8"/>
          <p:cNvGraphicFramePr>
            <a:graphicFrameLocks noGrp="1"/>
          </p:cNvGraphicFramePr>
          <p:nvPr>
            <p:ph type="chart" sz="quarter" idx="17"/>
            <p:extLst>
              <p:ext uri="{D42A27DB-BD31-4B8C-83A1-F6EECF244321}">
                <p14:modId xmlns:p14="http://schemas.microsoft.com/office/powerpoint/2010/main" val="3323571287"/>
              </p:ext>
            </p:extLst>
          </p:nvPr>
        </p:nvGraphicFramePr>
        <p:xfrm>
          <a:off x="2033588" y="1998662"/>
          <a:ext cx="9752012" cy="44698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818147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smtClean="0"/>
              <a:t>Surplomb de permis en individuel</a:t>
            </a:r>
            <a:endParaRPr lang="fr-FR" dirty="0"/>
          </a:p>
        </p:txBody>
      </p:sp>
      <p:sp>
        <p:nvSpPr>
          <p:cNvPr id="4" name="Espace réservé du texte 3"/>
          <p:cNvSpPr>
            <a:spLocks noGrp="1"/>
          </p:cNvSpPr>
          <p:nvPr>
            <p:ph type="body" sz="quarter" idx="15"/>
          </p:nvPr>
        </p:nvSpPr>
        <p:spPr/>
        <p:txBody>
          <a:bodyPr/>
          <a:lstStyle/>
          <a:p>
            <a:pPr marL="0" indent="0">
              <a:buNone/>
            </a:pPr>
            <a:r>
              <a:rPr lang="fr-FR" dirty="0" smtClean="0"/>
              <a:t>Permis, mises en chantier et production </a:t>
            </a:r>
            <a:endParaRPr lang="fr-FR" dirty="0"/>
          </a:p>
        </p:txBody>
      </p:sp>
      <p:sp>
        <p:nvSpPr>
          <p:cNvPr id="5" name="Espace réservé du texte 4"/>
          <p:cNvSpPr>
            <a:spLocks noGrp="1"/>
          </p:cNvSpPr>
          <p:nvPr>
            <p:ph type="body" sz="quarter" idx="16"/>
          </p:nvPr>
        </p:nvSpPr>
        <p:spPr/>
        <p:txBody>
          <a:bodyPr/>
          <a:lstStyle/>
          <a:p>
            <a:r>
              <a:rPr lang="fr-FR" dirty="0"/>
              <a:t>Source : FFB d’après </a:t>
            </a:r>
            <a:r>
              <a:rPr lang="fr-FR" dirty="0" smtClean="0"/>
              <a:t>MTE/</a:t>
            </a:r>
            <a:r>
              <a:rPr lang="en-US" dirty="0"/>
              <a:t>CGDD/SDES</a:t>
            </a:r>
            <a:r>
              <a:rPr lang="fr-FR" dirty="0"/>
              <a:t>, </a:t>
            </a:r>
            <a:r>
              <a:rPr lang="fr-FR" dirty="0" smtClean="0"/>
              <a:t>Sit@del2</a:t>
            </a:r>
            <a:endParaRPr lang="fr-FR" dirty="0"/>
          </a:p>
        </p:txBody>
      </p:sp>
      <p:graphicFrame>
        <p:nvGraphicFramePr>
          <p:cNvPr id="8" name="Espace réservé du graphique 7"/>
          <p:cNvGraphicFramePr>
            <a:graphicFrameLocks noGrp="1"/>
          </p:cNvGraphicFramePr>
          <p:nvPr>
            <p:ph type="chart" sz="quarter" idx="17"/>
            <p:extLst>
              <p:ext uri="{D42A27DB-BD31-4B8C-83A1-F6EECF244321}">
                <p14:modId xmlns:p14="http://schemas.microsoft.com/office/powerpoint/2010/main" val="2565446343"/>
              </p:ext>
            </p:extLst>
          </p:nvPr>
        </p:nvGraphicFramePr>
        <p:xfrm>
          <a:off x="2033588" y="1998663"/>
          <a:ext cx="9752012" cy="43117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1487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smtClean="0"/>
              <a:t>Crise du logement neuf en A et B1</a:t>
            </a:r>
            <a:endParaRPr lang="fr-FR" dirty="0"/>
          </a:p>
        </p:txBody>
      </p:sp>
      <p:sp>
        <p:nvSpPr>
          <p:cNvPr id="4" name="Espace réservé du texte 3"/>
          <p:cNvSpPr>
            <a:spLocks noGrp="1"/>
          </p:cNvSpPr>
          <p:nvPr>
            <p:ph type="body" sz="quarter" idx="15"/>
          </p:nvPr>
        </p:nvSpPr>
        <p:spPr>
          <a:xfrm>
            <a:off x="2033587" y="1330608"/>
            <a:ext cx="9752012" cy="974181"/>
          </a:xfrm>
        </p:spPr>
        <p:txBody>
          <a:bodyPr/>
          <a:lstStyle/>
          <a:p>
            <a:pPr marL="0" indent="0">
              <a:spcBef>
                <a:spcPts val="0"/>
              </a:spcBef>
              <a:buNone/>
            </a:pPr>
            <a:r>
              <a:rPr lang="fr-FR" dirty="0" smtClean="0"/>
              <a:t>Évolutions des permis </a:t>
            </a:r>
            <a:r>
              <a:rPr lang="fr-FR" sz="2400" dirty="0" smtClean="0"/>
              <a:t>(en date de prise en compte) </a:t>
            </a:r>
            <a:r>
              <a:rPr lang="fr-FR" dirty="0" smtClean="0"/>
              <a:t>entre les dix premiers mois de 2019 </a:t>
            </a:r>
            <a:r>
              <a:rPr lang="fr-FR" dirty="0"/>
              <a:t>et </a:t>
            </a:r>
            <a:r>
              <a:rPr lang="fr-FR" dirty="0" smtClean="0"/>
              <a:t>2021, en %</a:t>
            </a:r>
            <a:endParaRPr lang="fr-FR" sz="2000" dirty="0"/>
          </a:p>
        </p:txBody>
      </p:sp>
      <p:sp>
        <p:nvSpPr>
          <p:cNvPr id="5" name="Espace réservé du texte 4"/>
          <p:cNvSpPr>
            <a:spLocks noGrp="1"/>
          </p:cNvSpPr>
          <p:nvPr>
            <p:ph type="body" sz="quarter" idx="16"/>
          </p:nvPr>
        </p:nvSpPr>
        <p:spPr/>
        <p:txBody>
          <a:bodyPr/>
          <a:lstStyle/>
          <a:p>
            <a:r>
              <a:rPr lang="fr-FR" dirty="0"/>
              <a:t>Source : </a:t>
            </a:r>
            <a:r>
              <a:rPr lang="fr-FR" dirty="0" smtClean="0"/>
              <a:t>FFB à partir de MTE/</a:t>
            </a:r>
            <a:r>
              <a:rPr lang="en-US" dirty="0"/>
              <a:t>CGDD/SDES</a:t>
            </a:r>
            <a:r>
              <a:rPr lang="fr-FR" dirty="0"/>
              <a:t>, Sit@del2</a:t>
            </a:r>
          </a:p>
          <a:p>
            <a:endParaRPr lang="fr-FR" dirty="0"/>
          </a:p>
        </p:txBody>
      </p:sp>
      <p:graphicFrame>
        <p:nvGraphicFramePr>
          <p:cNvPr id="8" name="Espace réservé du graphique 7">
            <a:extLst>
              <a:ext uri="{FF2B5EF4-FFF2-40B4-BE49-F238E27FC236}">
                <a16:creationId xmlns:a16="http://schemas.microsoft.com/office/drawing/2014/main" id="{5BB7D034-DC7C-4A31-8CAF-CB398AFF5126}"/>
              </a:ext>
            </a:extLst>
          </p:cNvPr>
          <p:cNvGraphicFramePr>
            <a:graphicFrameLocks noGrp="1"/>
          </p:cNvGraphicFramePr>
          <p:nvPr>
            <p:ph type="chart" sz="quarter" idx="17"/>
            <p:extLst/>
          </p:nvPr>
        </p:nvGraphicFramePr>
        <p:xfrm>
          <a:off x="2034000" y="2211572"/>
          <a:ext cx="9752012" cy="40829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51938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smtClean="0"/>
              <a:t>La commande publique</a:t>
            </a:r>
            <a:endParaRPr lang="fr-FR" dirty="0"/>
          </a:p>
        </p:txBody>
      </p:sp>
      <p:sp>
        <p:nvSpPr>
          <p:cNvPr id="4" name="Espace réservé du texte 3"/>
          <p:cNvSpPr>
            <a:spLocks noGrp="1"/>
          </p:cNvSpPr>
          <p:nvPr>
            <p:ph type="body" sz="quarter" idx="15"/>
          </p:nvPr>
        </p:nvSpPr>
        <p:spPr/>
        <p:txBody>
          <a:bodyPr/>
          <a:lstStyle/>
          <a:p>
            <a:pPr marL="0" indent="0">
              <a:buNone/>
            </a:pPr>
            <a:r>
              <a:rPr lang="fr-FR" dirty="0"/>
              <a:t>Dépenses </a:t>
            </a:r>
            <a:r>
              <a:rPr lang="fr-FR" dirty="0" smtClean="0"/>
              <a:t>prévues des </a:t>
            </a:r>
            <a:r>
              <a:rPr lang="fr-FR" dirty="0"/>
              <a:t>collectivités </a:t>
            </a:r>
            <a:r>
              <a:rPr lang="fr-FR" dirty="0" smtClean="0"/>
              <a:t>locales en </a:t>
            </a:r>
            <a:r>
              <a:rPr lang="fr-FR" dirty="0"/>
              <a:t>bâtiment</a:t>
            </a:r>
            <a:endParaRPr lang="fr-FR" sz="2400" dirty="0"/>
          </a:p>
          <a:p>
            <a:pPr marL="0" indent="0">
              <a:buNone/>
            </a:pPr>
            <a:endParaRPr lang="fr-FR" dirty="0"/>
          </a:p>
        </p:txBody>
      </p:sp>
      <p:sp>
        <p:nvSpPr>
          <p:cNvPr id="5" name="Espace réservé du texte 4"/>
          <p:cNvSpPr>
            <a:spLocks noGrp="1"/>
          </p:cNvSpPr>
          <p:nvPr>
            <p:ph type="body" sz="quarter" idx="16"/>
          </p:nvPr>
        </p:nvSpPr>
        <p:spPr>
          <a:xfrm>
            <a:off x="2033587" y="6409158"/>
            <a:ext cx="3554412" cy="220663"/>
          </a:xfrm>
        </p:spPr>
        <p:txBody>
          <a:bodyPr/>
          <a:lstStyle/>
          <a:p>
            <a:r>
              <a:rPr lang="fr-FR" dirty="0"/>
              <a:t>Source : Réseau des </a:t>
            </a:r>
            <a:r>
              <a:rPr lang="fr-FR" dirty="0" smtClean="0"/>
              <a:t>CERC</a:t>
            </a:r>
            <a:endParaRPr lang="fr-FR" dirty="0"/>
          </a:p>
        </p:txBody>
      </p:sp>
      <p:graphicFrame>
        <p:nvGraphicFramePr>
          <p:cNvPr id="9" name="Espace réservé du graphique 8"/>
          <p:cNvGraphicFramePr>
            <a:graphicFrameLocks noGrp="1"/>
          </p:cNvGraphicFramePr>
          <p:nvPr>
            <p:ph type="chart" sz="quarter" idx="17"/>
            <p:extLst>
              <p:ext uri="{D42A27DB-BD31-4B8C-83A1-F6EECF244321}">
                <p14:modId xmlns:p14="http://schemas.microsoft.com/office/powerpoint/2010/main" val="170120783"/>
              </p:ext>
            </p:extLst>
          </p:nvPr>
        </p:nvGraphicFramePr>
        <p:xfrm>
          <a:off x="2033588" y="1983179"/>
          <a:ext cx="9752012" cy="44853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64543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Rendez-vous en 2022</a:t>
            </a:r>
            <a:endParaRPr lang="fr-FR" dirty="0"/>
          </a:p>
        </p:txBody>
      </p:sp>
      <p:sp>
        <p:nvSpPr>
          <p:cNvPr id="3" name="Espace réservé du contenu 2"/>
          <p:cNvSpPr>
            <a:spLocks noGrp="1"/>
          </p:cNvSpPr>
          <p:nvPr>
            <p:ph idx="1"/>
          </p:nvPr>
        </p:nvSpPr>
        <p:spPr>
          <a:xfrm>
            <a:off x="2062800" y="1951102"/>
            <a:ext cx="8640730" cy="4013188"/>
          </a:xfrm>
        </p:spPr>
        <p:txBody>
          <a:bodyPr>
            <a:normAutofit lnSpcReduction="10000"/>
          </a:bodyPr>
          <a:lstStyle/>
          <a:p>
            <a:r>
              <a:rPr lang="fr-FR" dirty="0" smtClean="0"/>
              <a:t>La Semaine de la prévention (28 mars - 1</a:t>
            </a:r>
            <a:r>
              <a:rPr lang="fr-FR" baseline="30000" dirty="0" smtClean="0"/>
              <a:t>er</a:t>
            </a:r>
            <a:r>
              <a:rPr lang="fr-FR" dirty="0" smtClean="0"/>
              <a:t> avril)</a:t>
            </a:r>
          </a:p>
          <a:p>
            <a:r>
              <a:rPr lang="fr-FR" dirty="0" smtClean="0"/>
              <a:t>Les élections présidentielle et législatives</a:t>
            </a:r>
          </a:p>
          <a:p>
            <a:r>
              <a:rPr lang="fr-FR" dirty="0" smtClean="0"/>
              <a:t>Le colloque Innovation (21 avril)</a:t>
            </a:r>
          </a:p>
          <a:p>
            <a:r>
              <a:rPr lang="fr-FR" dirty="0" smtClean="0"/>
              <a:t>Le Mondial du bâtiment (3 au 6 octobre)</a:t>
            </a:r>
          </a:p>
          <a:p>
            <a:r>
              <a:rPr lang="fr-FR" dirty="0" smtClean="0"/>
              <a:t>Le 20</a:t>
            </a:r>
            <a:r>
              <a:rPr lang="fr-FR" baseline="30000" dirty="0" smtClean="0"/>
              <a:t>è</a:t>
            </a:r>
            <a:r>
              <a:rPr lang="fr-FR" dirty="0" smtClean="0"/>
              <a:t> anniversaire des Coulisses du bâtiment  (13 et 14 octobre)</a:t>
            </a:r>
          </a:p>
          <a:p>
            <a:r>
              <a:rPr lang="fr-FR" dirty="0" smtClean="0"/>
              <a:t>Les </a:t>
            </a:r>
            <a:r>
              <a:rPr lang="fr-FR" dirty="0" err="1" smtClean="0"/>
              <a:t>WorldSkills</a:t>
            </a:r>
            <a:r>
              <a:rPr lang="fr-FR" dirty="0" smtClean="0"/>
              <a:t> </a:t>
            </a:r>
            <a:r>
              <a:rPr lang="fr-FR" smtClean="0"/>
              <a:t>et l’Équipe </a:t>
            </a:r>
            <a:r>
              <a:rPr lang="fr-FR" dirty="0" smtClean="0"/>
              <a:t>de France du BTP (tout au long de l’année)</a:t>
            </a:r>
            <a:endParaRPr lang="fr-FR" dirty="0"/>
          </a:p>
        </p:txBody>
      </p:sp>
      <p:sp>
        <p:nvSpPr>
          <p:cNvPr id="4" name="Espace réservé du texte 3"/>
          <p:cNvSpPr>
            <a:spLocks noGrp="1"/>
          </p:cNvSpPr>
          <p:nvPr>
            <p:ph type="body" sz="quarter" idx="10"/>
          </p:nvPr>
        </p:nvSpPr>
        <p:spPr/>
        <p:txBody>
          <a:bodyPr/>
          <a:lstStyle/>
          <a:p>
            <a:endParaRPr lang="fr-FR"/>
          </a:p>
        </p:txBody>
      </p:sp>
    </p:spTree>
    <p:extLst>
      <p:ext uri="{BB962C8B-B14F-4D97-AF65-F5344CB8AC3E}">
        <p14:creationId xmlns:p14="http://schemas.microsoft.com/office/powerpoint/2010/main" val="14363570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endParaRPr lang="fr-FR" dirty="0"/>
          </a:p>
        </p:txBody>
      </p:sp>
      <p:sp>
        <p:nvSpPr>
          <p:cNvPr id="3" name="Espace réservé du texte 2"/>
          <p:cNvSpPr>
            <a:spLocks noGrp="1"/>
          </p:cNvSpPr>
          <p:nvPr>
            <p:ph type="body" sz="quarter" idx="11"/>
          </p:nvPr>
        </p:nvSpPr>
        <p:spPr/>
        <p:txBody>
          <a:bodyPr/>
          <a:lstStyle/>
          <a:p>
            <a:endParaRPr lang="fr-FR" dirty="0"/>
          </a:p>
        </p:txBody>
      </p:sp>
    </p:spTree>
    <p:extLst>
      <p:ext uri="{BB962C8B-B14F-4D97-AF65-F5344CB8AC3E}">
        <p14:creationId xmlns:p14="http://schemas.microsoft.com/office/powerpoint/2010/main" val="1195597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63782" y="632292"/>
            <a:ext cx="8640730" cy="738088"/>
          </a:xfrm>
        </p:spPr>
        <p:txBody>
          <a:bodyPr/>
          <a:lstStyle/>
          <a:p>
            <a:r>
              <a:rPr lang="fr-FR" dirty="0" smtClean="0"/>
              <a:t>Contexte 2022</a:t>
            </a:r>
            <a:endParaRPr lang="fr-FR" dirty="0"/>
          </a:p>
        </p:txBody>
      </p:sp>
      <p:sp>
        <p:nvSpPr>
          <p:cNvPr id="3" name="Espace réservé du contenu 2"/>
          <p:cNvSpPr>
            <a:spLocks noGrp="1"/>
          </p:cNvSpPr>
          <p:nvPr>
            <p:ph idx="1"/>
          </p:nvPr>
        </p:nvSpPr>
        <p:spPr>
          <a:xfrm>
            <a:off x="2063781" y="1411944"/>
            <a:ext cx="9563645" cy="5446056"/>
          </a:xfrm>
        </p:spPr>
        <p:txBody>
          <a:bodyPr>
            <a:normAutofit lnSpcReduction="10000"/>
          </a:bodyPr>
          <a:lstStyle/>
          <a:p>
            <a:r>
              <a:rPr lang="fr-FR" dirty="0" smtClean="0"/>
              <a:t>Général :</a:t>
            </a:r>
          </a:p>
          <a:p>
            <a:pPr lvl="1"/>
            <a:r>
              <a:rPr lang="fr-FR" dirty="0" smtClean="0"/>
              <a:t>peu d’impact économique des suites de la crise sanitaire ;</a:t>
            </a:r>
          </a:p>
          <a:p>
            <a:pPr lvl="1"/>
            <a:r>
              <a:rPr lang="fr-FR" dirty="0" smtClean="0"/>
              <a:t>ralentissement de la croissance du PIB à +3,5% en volume, après +6,7% en 2021 (fin de l’effet base).</a:t>
            </a:r>
          </a:p>
          <a:p>
            <a:r>
              <a:rPr lang="fr-FR" dirty="0">
                <a:sym typeface="Symbol" panose="05050102010706020507" pitchFamily="18" charset="2"/>
              </a:rPr>
              <a:t>Bâtiment :</a:t>
            </a:r>
            <a:endParaRPr lang="fr-FR" dirty="0"/>
          </a:p>
          <a:p>
            <a:pPr lvl="1"/>
            <a:r>
              <a:rPr lang="fr-FR" dirty="0"/>
              <a:t>choc sur le marché du </a:t>
            </a:r>
            <a:r>
              <a:rPr lang="fr-FR" dirty="0" smtClean="0"/>
              <a:t>crédit immobilier aux ménages (règlementation HCSF) </a:t>
            </a:r>
            <a:r>
              <a:rPr lang="fr-FR" dirty="0"/>
              <a:t>;</a:t>
            </a:r>
          </a:p>
          <a:p>
            <a:pPr lvl="1"/>
            <a:r>
              <a:rPr lang="fr-FR" dirty="0" smtClean="0"/>
              <a:t>surcoût RE2020 et effet « ZAN » ;</a:t>
            </a:r>
          </a:p>
          <a:p>
            <a:pPr lvl="1"/>
            <a:r>
              <a:rPr lang="fr-FR" dirty="0"/>
              <a:t>prorogation des budgets alloués </a:t>
            </a:r>
            <a:r>
              <a:rPr lang="fr-FR" dirty="0" smtClean="0"/>
              <a:t>à </a:t>
            </a:r>
            <a:r>
              <a:rPr lang="fr-FR" dirty="0" err="1" smtClean="0"/>
              <a:t>MaPrimeRénov</a:t>
            </a:r>
            <a:r>
              <a:rPr lang="fr-FR" dirty="0" smtClean="0"/>
              <a:t>’.</a:t>
            </a:r>
          </a:p>
          <a:p>
            <a:r>
              <a:rPr lang="fr-FR" dirty="0" smtClean="0">
                <a:sym typeface="Symbol" panose="05050102010706020507" pitchFamily="18" charset="2"/>
              </a:rPr>
              <a:t>Deux interrogations :</a:t>
            </a:r>
          </a:p>
          <a:p>
            <a:pPr lvl="1"/>
            <a:r>
              <a:rPr lang="fr-FR" dirty="0">
                <a:sym typeface="Symbol" panose="05050102010706020507" pitchFamily="18" charset="2"/>
              </a:rPr>
              <a:t>q</a:t>
            </a:r>
            <a:r>
              <a:rPr lang="fr-FR" dirty="0" smtClean="0">
                <a:sym typeface="Symbol" panose="05050102010706020507" pitchFamily="18" charset="2"/>
              </a:rPr>
              <a:t>uid du surplus d’épargne des ménages ?</a:t>
            </a:r>
          </a:p>
          <a:p>
            <a:pPr lvl="1"/>
            <a:r>
              <a:rPr lang="fr-FR" dirty="0">
                <a:sym typeface="Symbol" panose="05050102010706020507" pitchFamily="18" charset="2"/>
              </a:rPr>
              <a:t>q</a:t>
            </a:r>
            <a:r>
              <a:rPr lang="fr-FR" dirty="0" smtClean="0">
                <a:sym typeface="Symbol" panose="05050102010706020507" pitchFamily="18" charset="2"/>
              </a:rPr>
              <a:t>uid de l’investissement des collectivités territoriales ?</a:t>
            </a:r>
          </a:p>
        </p:txBody>
      </p:sp>
      <p:sp>
        <p:nvSpPr>
          <p:cNvPr id="4" name="Espace réservé du texte 3"/>
          <p:cNvSpPr>
            <a:spLocks noGrp="1"/>
          </p:cNvSpPr>
          <p:nvPr>
            <p:ph type="body" sz="quarter" idx="10"/>
          </p:nvPr>
        </p:nvSpPr>
        <p:spPr/>
        <p:txBody>
          <a:bodyPr/>
          <a:lstStyle/>
          <a:p>
            <a:endParaRPr lang="fr-FR" dirty="0"/>
          </a:p>
        </p:txBody>
      </p:sp>
    </p:spTree>
    <p:extLst>
      <p:ext uri="{BB962C8B-B14F-4D97-AF65-F5344CB8AC3E}">
        <p14:creationId xmlns:p14="http://schemas.microsoft.com/office/powerpoint/2010/main" val="13724564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smtClean="0"/>
              <a:t>Le logement neuf</a:t>
            </a:r>
            <a:endParaRPr lang="fr-FR" dirty="0"/>
          </a:p>
        </p:txBody>
      </p:sp>
      <p:sp>
        <p:nvSpPr>
          <p:cNvPr id="4" name="Espace réservé du texte 3"/>
          <p:cNvSpPr>
            <a:spLocks noGrp="1"/>
          </p:cNvSpPr>
          <p:nvPr>
            <p:ph type="body" sz="quarter" idx="15"/>
          </p:nvPr>
        </p:nvSpPr>
        <p:spPr/>
        <p:txBody>
          <a:bodyPr/>
          <a:lstStyle/>
          <a:p>
            <a:pPr marL="0" indent="0">
              <a:buNone/>
            </a:pPr>
            <a:r>
              <a:rPr lang="fr-FR" dirty="0" smtClean="0"/>
              <a:t>Permis, mises en chantier et production </a:t>
            </a:r>
            <a:endParaRPr lang="fr-FR" dirty="0"/>
          </a:p>
        </p:txBody>
      </p:sp>
      <p:sp>
        <p:nvSpPr>
          <p:cNvPr id="5" name="Espace réservé du texte 4"/>
          <p:cNvSpPr>
            <a:spLocks noGrp="1"/>
          </p:cNvSpPr>
          <p:nvPr>
            <p:ph type="body" sz="quarter" idx="16"/>
          </p:nvPr>
        </p:nvSpPr>
        <p:spPr/>
        <p:txBody>
          <a:bodyPr/>
          <a:lstStyle/>
          <a:p>
            <a:r>
              <a:rPr lang="fr-FR" dirty="0"/>
              <a:t>Source : FFB d’après </a:t>
            </a:r>
            <a:r>
              <a:rPr lang="fr-FR" dirty="0" smtClean="0"/>
              <a:t>MTE/</a:t>
            </a:r>
            <a:r>
              <a:rPr lang="en-US" dirty="0"/>
              <a:t>CGDD/SDES</a:t>
            </a:r>
            <a:r>
              <a:rPr lang="fr-FR" dirty="0"/>
              <a:t>, </a:t>
            </a:r>
            <a:r>
              <a:rPr lang="fr-FR" dirty="0" smtClean="0"/>
              <a:t>Sit@del2</a:t>
            </a:r>
            <a:endParaRPr lang="fr-FR" dirty="0"/>
          </a:p>
        </p:txBody>
      </p:sp>
      <p:graphicFrame>
        <p:nvGraphicFramePr>
          <p:cNvPr id="9" name="Espace réservé du graphique 8"/>
          <p:cNvGraphicFramePr>
            <a:graphicFrameLocks noGrp="1"/>
          </p:cNvGraphicFramePr>
          <p:nvPr>
            <p:ph type="chart" sz="quarter" idx="17"/>
            <p:extLst>
              <p:ext uri="{D42A27DB-BD31-4B8C-83A1-F6EECF244321}">
                <p14:modId xmlns:p14="http://schemas.microsoft.com/office/powerpoint/2010/main" val="1180048625"/>
              </p:ext>
            </p:extLst>
          </p:nvPr>
        </p:nvGraphicFramePr>
        <p:xfrm>
          <a:off x="2033588" y="1829066"/>
          <a:ext cx="9752012" cy="44955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603216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smtClean="0"/>
              <a:t>Le non résidentiel neuf</a:t>
            </a:r>
            <a:endParaRPr lang="fr-FR" dirty="0"/>
          </a:p>
        </p:txBody>
      </p:sp>
      <p:sp>
        <p:nvSpPr>
          <p:cNvPr id="4" name="Espace réservé du texte 3"/>
          <p:cNvSpPr>
            <a:spLocks noGrp="1"/>
          </p:cNvSpPr>
          <p:nvPr>
            <p:ph type="body" sz="quarter" idx="15"/>
          </p:nvPr>
        </p:nvSpPr>
        <p:spPr/>
        <p:txBody>
          <a:bodyPr/>
          <a:lstStyle/>
          <a:p>
            <a:pPr marL="0" indent="0">
              <a:buNone/>
            </a:pPr>
            <a:r>
              <a:rPr lang="fr-FR" dirty="0" smtClean="0"/>
              <a:t>Permis, mises en chantier et production</a:t>
            </a:r>
            <a:endParaRPr lang="fr-FR" sz="2400" dirty="0"/>
          </a:p>
        </p:txBody>
      </p:sp>
      <p:sp>
        <p:nvSpPr>
          <p:cNvPr id="5" name="Espace réservé du texte 4"/>
          <p:cNvSpPr>
            <a:spLocks noGrp="1"/>
          </p:cNvSpPr>
          <p:nvPr>
            <p:ph type="body" sz="quarter" idx="16"/>
          </p:nvPr>
        </p:nvSpPr>
        <p:spPr/>
        <p:txBody>
          <a:bodyPr/>
          <a:lstStyle/>
          <a:p>
            <a:r>
              <a:rPr lang="fr-FR" dirty="0"/>
              <a:t>Source : FFB d’après </a:t>
            </a:r>
            <a:r>
              <a:rPr lang="fr-FR" dirty="0" smtClean="0"/>
              <a:t>MTE/</a:t>
            </a:r>
            <a:r>
              <a:rPr lang="en-US" dirty="0"/>
              <a:t>CGDD/SDES</a:t>
            </a:r>
            <a:r>
              <a:rPr lang="fr-FR" dirty="0"/>
              <a:t>, </a:t>
            </a:r>
            <a:r>
              <a:rPr lang="fr-FR" dirty="0" smtClean="0"/>
              <a:t>Sit@del2</a:t>
            </a:r>
            <a:endParaRPr lang="fr-FR" dirty="0"/>
          </a:p>
        </p:txBody>
      </p:sp>
      <p:graphicFrame>
        <p:nvGraphicFramePr>
          <p:cNvPr id="8" name="Espace réservé du graphique 7"/>
          <p:cNvGraphicFramePr>
            <a:graphicFrameLocks noGrp="1"/>
          </p:cNvGraphicFramePr>
          <p:nvPr>
            <p:ph type="chart" sz="quarter" idx="17"/>
            <p:extLst>
              <p:ext uri="{D42A27DB-BD31-4B8C-83A1-F6EECF244321}">
                <p14:modId xmlns:p14="http://schemas.microsoft.com/office/powerpoint/2010/main" val="3718421444"/>
              </p:ext>
            </p:extLst>
          </p:nvPr>
        </p:nvGraphicFramePr>
        <p:xfrm>
          <a:off x="2033588" y="1998663"/>
          <a:ext cx="9752012" cy="43164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480669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smtClean="0"/>
              <a:t>L’amélioration-entretien</a:t>
            </a:r>
            <a:endParaRPr lang="fr-FR" dirty="0"/>
          </a:p>
        </p:txBody>
      </p:sp>
      <p:sp>
        <p:nvSpPr>
          <p:cNvPr id="4" name="Espace réservé du texte 3"/>
          <p:cNvSpPr>
            <a:spLocks noGrp="1"/>
          </p:cNvSpPr>
          <p:nvPr>
            <p:ph type="body" sz="quarter" idx="15"/>
          </p:nvPr>
        </p:nvSpPr>
        <p:spPr/>
        <p:txBody>
          <a:bodyPr/>
          <a:lstStyle/>
          <a:p>
            <a:pPr marL="0" indent="0">
              <a:buNone/>
            </a:pPr>
            <a:r>
              <a:rPr lang="fr-FR" dirty="0" smtClean="0"/>
              <a:t>Production</a:t>
            </a:r>
            <a:endParaRPr lang="fr-FR" dirty="0"/>
          </a:p>
        </p:txBody>
      </p:sp>
      <p:sp>
        <p:nvSpPr>
          <p:cNvPr id="5" name="Espace réservé du texte 4"/>
          <p:cNvSpPr>
            <a:spLocks noGrp="1"/>
          </p:cNvSpPr>
          <p:nvPr>
            <p:ph type="body" sz="quarter" idx="16"/>
          </p:nvPr>
        </p:nvSpPr>
        <p:spPr/>
        <p:txBody>
          <a:bodyPr/>
          <a:lstStyle/>
          <a:p>
            <a:r>
              <a:rPr lang="fr-FR" dirty="0"/>
              <a:t>Source : </a:t>
            </a:r>
            <a:r>
              <a:rPr lang="fr-FR" dirty="0" smtClean="0"/>
              <a:t>FFB</a:t>
            </a:r>
            <a:endParaRPr lang="fr-FR" dirty="0"/>
          </a:p>
        </p:txBody>
      </p:sp>
      <p:graphicFrame>
        <p:nvGraphicFramePr>
          <p:cNvPr id="8" name="Espace réservé du graphique 7"/>
          <p:cNvGraphicFramePr>
            <a:graphicFrameLocks noGrp="1"/>
          </p:cNvGraphicFramePr>
          <p:nvPr>
            <p:ph type="chart" sz="quarter" idx="17"/>
            <p:extLst>
              <p:ext uri="{D42A27DB-BD31-4B8C-83A1-F6EECF244321}">
                <p14:modId xmlns:p14="http://schemas.microsoft.com/office/powerpoint/2010/main" val="2097036600"/>
              </p:ext>
            </p:extLst>
          </p:nvPr>
        </p:nvGraphicFramePr>
        <p:xfrm>
          <a:off x="2033588" y="1998663"/>
          <a:ext cx="9752012" cy="41640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0650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a:xfrm>
            <a:off x="2033587" y="544580"/>
            <a:ext cx="9752012" cy="762000"/>
          </a:xfrm>
        </p:spPr>
        <p:txBody>
          <a:bodyPr/>
          <a:lstStyle/>
          <a:p>
            <a:r>
              <a:rPr lang="fr-FR" dirty="0" smtClean="0"/>
              <a:t>Synthèse</a:t>
            </a:r>
            <a:endParaRPr lang="fr-FR" dirty="0"/>
          </a:p>
        </p:txBody>
      </p:sp>
      <p:sp>
        <p:nvSpPr>
          <p:cNvPr id="4" name="Espace réservé du texte 3"/>
          <p:cNvSpPr>
            <a:spLocks noGrp="1"/>
          </p:cNvSpPr>
          <p:nvPr>
            <p:ph type="body" sz="quarter" idx="15"/>
          </p:nvPr>
        </p:nvSpPr>
        <p:spPr>
          <a:xfrm>
            <a:off x="2033587" y="1254258"/>
            <a:ext cx="9752012" cy="457200"/>
          </a:xfrm>
        </p:spPr>
        <p:txBody>
          <a:bodyPr/>
          <a:lstStyle/>
          <a:p>
            <a:pPr marL="0" indent="0">
              <a:buNone/>
            </a:pPr>
            <a:r>
              <a:rPr lang="fr-FR" dirty="0" smtClean="0"/>
              <a:t>Évolutions</a:t>
            </a:r>
            <a:endParaRPr lang="fr-FR" sz="2400" dirty="0"/>
          </a:p>
        </p:txBody>
      </p:sp>
      <p:sp>
        <p:nvSpPr>
          <p:cNvPr id="5" name="Espace réservé du texte 4"/>
          <p:cNvSpPr>
            <a:spLocks noGrp="1"/>
          </p:cNvSpPr>
          <p:nvPr>
            <p:ph type="body" sz="quarter" idx="16"/>
          </p:nvPr>
        </p:nvSpPr>
        <p:spPr/>
        <p:txBody>
          <a:bodyPr/>
          <a:lstStyle/>
          <a:p>
            <a:r>
              <a:rPr lang="fr-FR" dirty="0"/>
              <a:t>Source : </a:t>
            </a:r>
            <a:r>
              <a:rPr lang="fr-FR" dirty="0" smtClean="0"/>
              <a:t>FFB</a:t>
            </a:r>
            <a:endParaRPr lang="fr-FR" dirty="0"/>
          </a:p>
        </p:txBody>
      </p:sp>
      <p:graphicFrame>
        <p:nvGraphicFramePr>
          <p:cNvPr id="9" name="Espace réservé du tableau 6"/>
          <p:cNvGraphicFramePr>
            <a:graphicFrameLocks noGrp="1"/>
          </p:cNvGraphicFramePr>
          <p:nvPr>
            <p:ph type="chart" sz="quarter" idx="17"/>
            <p:extLst>
              <p:ext uri="{D42A27DB-BD31-4B8C-83A1-F6EECF244321}">
                <p14:modId xmlns:p14="http://schemas.microsoft.com/office/powerpoint/2010/main" val="4082632024"/>
              </p:ext>
            </p:extLst>
          </p:nvPr>
        </p:nvGraphicFramePr>
        <p:xfrm>
          <a:off x="2033587" y="1711458"/>
          <a:ext cx="9723600" cy="4191285"/>
        </p:xfrm>
        <a:graphic>
          <a:graphicData uri="http://schemas.openxmlformats.org/drawingml/2006/table">
            <a:tbl>
              <a:tblPr firstRow="1" bandRow="1">
                <a:tableStyleId>{5C22544A-7EE6-4342-B048-85BDC9FD1C3A}</a:tableStyleId>
              </a:tblPr>
              <a:tblGrid>
                <a:gridCol w="4140000">
                  <a:extLst>
                    <a:ext uri="{9D8B030D-6E8A-4147-A177-3AD203B41FA5}">
                      <a16:colId xmlns:a16="http://schemas.microsoft.com/office/drawing/2014/main" val="20000"/>
                    </a:ext>
                  </a:extLst>
                </a:gridCol>
                <a:gridCol w="1861200">
                  <a:extLst>
                    <a:ext uri="{9D8B030D-6E8A-4147-A177-3AD203B41FA5}">
                      <a16:colId xmlns:a16="http://schemas.microsoft.com/office/drawing/2014/main" val="20001"/>
                    </a:ext>
                  </a:extLst>
                </a:gridCol>
                <a:gridCol w="1861200">
                  <a:extLst>
                    <a:ext uri="{9D8B030D-6E8A-4147-A177-3AD203B41FA5}">
                      <a16:colId xmlns:a16="http://schemas.microsoft.com/office/drawing/2014/main" val="3367984960"/>
                    </a:ext>
                  </a:extLst>
                </a:gridCol>
                <a:gridCol w="1861200">
                  <a:extLst>
                    <a:ext uri="{9D8B030D-6E8A-4147-A177-3AD203B41FA5}">
                      <a16:colId xmlns:a16="http://schemas.microsoft.com/office/drawing/2014/main" val="1874539990"/>
                    </a:ext>
                  </a:extLst>
                </a:gridCol>
              </a:tblGrid>
              <a:tr h="1021803">
                <a:tc>
                  <a:txBody>
                    <a:bodyPr/>
                    <a:lstStyle/>
                    <a:p>
                      <a:pPr algn="ctr">
                        <a:lnSpc>
                          <a:spcPct val="50000"/>
                        </a:lnSpc>
                      </a:pPr>
                      <a:endParaRPr lang="fr-FR" sz="2800" b="0" i="0" dirty="0">
                        <a:solidFill>
                          <a:schemeClr val="bg1"/>
                        </a:solidFill>
                        <a:latin typeface="Candara" panose="020E0502030303020204" pitchFamily="34" charset="0"/>
                      </a:endParaRPr>
                    </a:p>
                  </a:txBody>
                  <a:tcPr anchor="ctr">
                    <a:solidFill>
                      <a:schemeClr val="accent5">
                        <a:lumMod val="75000"/>
                      </a:schemeClr>
                    </a:solidFill>
                  </a:tcPr>
                </a:tc>
                <a:tc>
                  <a:txBody>
                    <a:bodyPr/>
                    <a:lstStyle/>
                    <a:p>
                      <a:pPr algn="ctr">
                        <a:lnSpc>
                          <a:spcPct val="100000"/>
                        </a:lnSpc>
                      </a:pPr>
                      <a:r>
                        <a:rPr lang="fr-FR" sz="2800" b="0" dirty="0" smtClean="0">
                          <a:solidFill>
                            <a:schemeClr val="bg1"/>
                          </a:solidFill>
                          <a:latin typeface="Candara" panose="020E0502030303020204" pitchFamily="34" charset="0"/>
                        </a:rPr>
                        <a:t>2021 (e)            / 2020</a:t>
                      </a:r>
                      <a:endParaRPr lang="fr-FR" sz="2800" b="0" dirty="0">
                        <a:solidFill>
                          <a:schemeClr val="bg1"/>
                        </a:solidFill>
                        <a:latin typeface="Candara" panose="020E0502030303020204" pitchFamily="34" charset="0"/>
                      </a:endParaRPr>
                    </a:p>
                  </a:txBody>
                  <a:tcPr anchor="ctr">
                    <a:solidFill>
                      <a:schemeClr val="accent5">
                        <a:lumMod val="75000"/>
                      </a:schemeClr>
                    </a:solidFill>
                  </a:tcPr>
                </a:tc>
                <a:tc>
                  <a:txBody>
                    <a:bodyPr/>
                    <a:lstStyle/>
                    <a:p>
                      <a:pPr algn="ctr">
                        <a:lnSpc>
                          <a:spcPct val="100000"/>
                        </a:lnSpc>
                      </a:pPr>
                      <a:r>
                        <a:rPr lang="fr-FR" sz="2800" b="0" i="0" dirty="0" smtClean="0">
                          <a:solidFill>
                            <a:schemeClr val="bg1"/>
                          </a:solidFill>
                          <a:latin typeface="Candara" panose="020E0502030303020204" pitchFamily="34" charset="0"/>
                        </a:rPr>
                        <a:t>2021 (e) / 2019</a:t>
                      </a:r>
                      <a:endParaRPr lang="fr-FR" sz="2800" b="0" i="0" dirty="0">
                        <a:solidFill>
                          <a:schemeClr val="bg1"/>
                        </a:solidFill>
                        <a:latin typeface="Candara" panose="020E0502030303020204" pitchFamily="34" charset="0"/>
                      </a:endParaRPr>
                    </a:p>
                  </a:txBody>
                  <a:tcPr anchor="ctr">
                    <a:solidFill>
                      <a:schemeClr val="accent5">
                        <a:lumMod val="75000"/>
                      </a:schemeClr>
                    </a:solidFill>
                  </a:tcPr>
                </a:tc>
                <a:tc>
                  <a:txBody>
                    <a:bodyPr/>
                    <a:lstStyle/>
                    <a:p>
                      <a:pPr algn="ctr">
                        <a:lnSpc>
                          <a:spcPct val="100000"/>
                        </a:lnSpc>
                      </a:pPr>
                      <a:r>
                        <a:rPr lang="fr-FR" sz="2800" b="0" i="1" dirty="0" smtClean="0">
                          <a:solidFill>
                            <a:schemeClr val="bg1"/>
                          </a:solidFill>
                          <a:latin typeface="Candara" panose="020E0502030303020204" pitchFamily="34" charset="0"/>
                        </a:rPr>
                        <a:t>2022 (p)</a:t>
                      </a:r>
                      <a:r>
                        <a:rPr lang="fr-FR" sz="2800" b="0" i="1" baseline="0" dirty="0" smtClean="0">
                          <a:solidFill>
                            <a:schemeClr val="bg1"/>
                          </a:solidFill>
                          <a:latin typeface="Candara" panose="020E0502030303020204" pitchFamily="34" charset="0"/>
                        </a:rPr>
                        <a:t> / 2021 (e)</a:t>
                      </a:r>
                      <a:endParaRPr lang="fr-FR" sz="2800" b="0" i="1" dirty="0">
                        <a:solidFill>
                          <a:schemeClr val="bg1"/>
                        </a:solidFill>
                        <a:latin typeface="Candara" panose="020E0502030303020204" pitchFamily="34" charset="0"/>
                      </a:endParaRPr>
                    </a:p>
                  </a:txBody>
                  <a:tcPr anchor="ctr">
                    <a:solidFill>
                      <a:schemeClr val="accent5">
                        <a:lumMod val="75000"/>
                      </a:schemeClr>
                    </a:solidFill>
                  </a:tcPr>
                </a:tc>
                <a:extLst>
                  <a:ext uri="{0D108BD9-81ED-4DB2-BD59-A6C34878D82A}">
                    <a16:rowId xmlns:a16="http://schemas.microsoft.com/office/drawing/2014/main" val="10000"/>
                  </a:ext>
                </a:extLst>
              </a:tr>
              <a:tr h="528247">
                <a:tc>
                  <a:txBody>
                    <a:bodyPr/>
                    <a:lstStyle/>
                    <a:p>
                      <a:pPr algn="l">
                        <a:lnSpc>
                          <a:spcPct val="50000"/>
                        </a:lnSpc>
                      </a:pPr>
                      <a:r>
                        <a:rPr lang="fr-FR" sz="2800" dirty="0" smtClean="0">
                          <a:solidFill>
                            <a:schemeClr val="accent5">
                              <a:lumMod val="75000"/>
                            </a:schemeClr>
                          </a:solidFill>
                          <a:latin typeface="Candara" panose="020E0502030303020204" pitchFamily="34" charset="0"/>
                        </a:rPr>
                        <a:t>Neuf</a:t>
                      </a:r>
                      <a:endParaRPr lang="fr-FR" sz="2800" dirty="0">
                        <a:solidFill>
                          <a:schemeClr val="accent5">
                            <a:lumMod val="75000"/>
                          </a:schemeClr>
                        </a:solidFill>
                        <a:latin typeface="Candara" panose="020E0502030303020204" pitchFamily="34" charset="0"/>
                      </a:endParaRPr>
                    </a:p>
                  </a:txBody>
                  <a:tcPr anchor="ctr">
                    <a:solidFill>
                      <a:schemeClr val="accent5">
                        <a:lumMod val="40000"/>
                        <a:lumOff val="60000"/>
                      </a:schemeClr>
                    </a:solidFill>
                  </a:tcPr>
                </a:tc>
                <a:tc>
                  <a:txBody>
                    <a:bodyPr/>
                    <a:lstStyle/>
                    <a:p>
                      <a:pPr algn="ctr">
                        <a:lnSpc>
                          <a:spcPct val="50000"/>
                        </a:lnSpc>
                      </a:pPr>
                      <a:r>
                        <a:rPr lang="fr-FR" sz="2800" i="0" dirty="0" smtClean="0">
                          <a:solidFill>
                            <a:schemeClr val="accent5">
                              <a:lumMod val="75000"/>
                            </a:schemeClr>
                          </a:solidFill>
                          <a:latin typeface="Candara" panose="020E0502030303020204" pitchFamily="34" charset="0"/>
                        </a:rPr>
                        <a:t>+20,5 %</a:t>
                      </a:r>
                      <a:endParaRPr lang="fr-FR" sz="2800" i="0" dirty="0">
                        <a:solidFill>
                          <a:schemeClr val="accent5">
                            <a:lumMod val="75000"/>
                          </a:schemeClr>
                        </a:solidFill>
                        <a:latin typeface="Candara" panose="020E0502030303020204" pitchFamily="34" charset="0"/>
                      </a:endParaRPr>
                    </a:p>
                  </a:txBody>
                  <a:tcPr anchor="ctr">
                    <a:solidFill>
                      <a:schemeClr val="accent5">
                        <a:lumMod val="40000"/>
                        <a:lumOff val="60000"/>
                      </a:schemeClr>
                    </a:solidFill>
                  </a:tcPr>
                </a:tc>
                <a:tc>
                  <a:txBody>
                    <a:bodyPr/>
                    <a:lstStyle/>
                    <a:p>
                      <a:pPr algn="ctr">
                        <a:lnSpc>
                          <a:spcPct val="50000"/>
                        </a:lnSpc>
                      </a:pPr>
                      <a:r>
                        <a:rPr lang="fr-FR" sz="2800" i="0" dirty="0" smtClean="0">
                          <a:solidFill>
                            <a:schemeClr val="accent5">
                              <a:lumMod val="75000"/>
                            </a:schemeClr>
                          </a:solidFill>
                          <a:latin typeface="Candara" panose="020E0502030303020204" pitchFamily="34" charset="0"/>
                        </a:rPr>
                        <a:t>-7,8 %</a:t>
                      </a:r>
                      <a:endParaRPr lang="fr-FR" sz="2800" i="0" dirty="0">
                        <a:solidFill>
                          <a:schemeClr val="accent5">
                            <a:lumMod val="75000"/>
                          </a:schemeClr>
                        </a:solidFill>
                        <a:latin typeface="Candara" panose="020E0502030303020204" pitchFamily="34" charset="0"/>
                      </a:endParaRPr>
                    </a:p>
                  </a:txBody>
                  <a:tcPr anchor="ctr">
                    <a:solidFill>
                      <a:schemeClr val="accent5">
                        <a:lumMod val="40000"/>
                        <a:lumOff val="60000"/>
                      </a:schemeClr>
                    </a:solidFill>
                  </a:tcPr>
                </a:tc>
                <a:tc>
                  <a:txBody>
                    <a:bodyPr/>
                    <a:lstStyle/>
                    <a:p>
                      <a:pPr algn="ctr">
                        <a:lnSpc>
                          <a:spcPct val="50000"/>
                        </a:lnSpc>
                      </a:pPr>
                      <a:r>
                        <a:rPr lang="fr-FR" sz="2800" i="1" dirty="0" smtClean="0">
                          <a:solidFill>
                            <a:schemeClr val="accent5">
                              <a:lumMod val="75000"/>
                            </a:schemeClr>
                          </a:solidFill>
                          <a:latin typeface="Candara" panose="020E0502030303020204" pitchFamily="34" charset="0"/>
                        </a:rPr>
                        <a:t>+6,2 %</a:t>
                      </a:r>
                      <a:endParaRPr lang="fr-FR" sz="2800" i="1" dirty="0">
                        <a:solidFill>
                          <a:schemeClr val="accent5">
                            <a:lumMod val="75000"/>
                          </a:schemeClr>
                        </a:solidFill>
                        <a:latin typeface="Candara" panose="020E0502030303020204" pitchFamily="34" charset="0"/>
                      </a:endParaRPr>
                    </a:p>
                  </a:txBody>
                  <a:tcPr anchor="ctr">
                    <a:solidFill>
                      <a:schemeClr val="accent5">
                        <a:lumMod val="40000"/>
                        <a:lumOff val="60000"/>
                      </a:schemeClr>
                    </a:solidFill>
                  </a:tcPr>
                </a:tc>
                <a:extLst>
                  <a:ext uri="{0D108BD9-81ED-4DB2-BD59-A6C34878D82A}">
                    <a16:rowId xmlns:a16="http://schemas.microsoft.com/office/drawing/2014/main" val="10001"/>
                  </a:ext>
                </a:extLst>
              </a:tr>
              <a:tr h="528247">
                <a:tc>
                  <a:txBody>
                    <a:bodyPr/>
                    <a:lstStyle/>
                    <a:p>
                      <a:pPr algn="r">
                        <a:lnSpc>
                          <a:spcPct val="50000"/>
                        </a:lnSpc>
                      </a:pPr>
                      <a:r>
                        <a:rPr lang="fr-FR" sz="2800" dirty="0" smtClean="0">
                          <a:solidFill>
                            <a:schemeClr val="accent5">
                              <a:lumMod val="75000"/>
                            </a:schemeClr>
                          </a:solidFill>
                          <a:latin typeface="Candara" panose="020E0502030303020204" pitchFamily="34" charset="0"/>
                        </a:rPr>
                        <a:t> dont logement</a:t>
                      </a:r>
                      <a:endParaRPr lang="fr-FR" sz="2800" dirty="0">
                        <a:solidFill>
                          <a:schemeClr val="accent5">
                            <a:lumMod val="75000"/>
                          </a:schemeClr>
                        </a:solidFill>
                        <a:latin typeface="Candara" panose="020E0502030303020204" pitchFamily="34" charset="0"/>
                      </a:endParaRPr>
                    </a:p>
                  </a:txBody>
                  <a:tcPr anchor="ctr">
                    <a:solidFill>
                      <a:schemeClr val="accent5">
                        <a:lumMod val="20000"/>
                        <a:lumOff val="80000"/>
                      </a:schemeClr>
                    </a:solidFill>
                  </a:tcPr>
                </a:tc>
                <a:tc>
                  <a:txBody>
                    <a:bodyPr/>
                    <a:lstStyle/>
                    <a:p>
                      <a:pPr algn="r">
                        <a:lnSpc>
                          <a:spcPct val="50000"/>
                        </a:lnSpc>
                      </a:pPr>
                      <a:r>
                        <a:rPr lang="fr-FR" sz="2800" i="0" dirty="0" smtClean="0">
                          <a:solidFill>
                            <a:schemeClr val="accent5">
                              <a:lumMod val="75000"/>
                            </a:schemeClr>
                          </a:solidFill>
                          <a:latin typeface="Candara" panose="020E0502030303020204" pitchFamily="34" charset="0"/>
                        </a:rPr>
                        <a:t>+24,1 %</a:t>
                      </a:r>
                      <a:endParaRPr lang="fr-FR" sz="2800" i="0" dirty="0">
                        <a:solidFill>
                          <a:schemeClr val="accent5">
                            <a:lumMod val="75000"/>
                          </a:schemeClr>
                        </a:solidFill>
                        <a:latin typeface="Candara" panose="020E0502030303020204" pitchFamily="34" charset="0"/>
                      </a:endParaRPr>
                    </a:p>
                  </a:txBody>
                  <a:tcPr anchor="ctr">
                    <a:solidFill>
                      <a:schemeClr val="accent5">
                        <a:lumMod val="20000"/>
                        <a:lumOff val="80000"/>
                      </a:schemeClr>
                    </a:solidFill>
                  </a:tcPr>
                </a:tc>
                <a:tc>
                  <a:txBody>
                    <a:bodyPr/>
                    <a:lstStyle/>
                    <a:p>
                      <a:pPr algn="r">
                        <a:lnSpc>
                          <a:spcPct val="50000"/>
                        </a:lnSpc>
                      </a:pPr>
                      <a:r>
                        <a:rPr lang="fr-FR" sz="2800" i="0" dirty="0" smtClean="0">
                          <a:solidFill>
                            <a:schemeClr val="accent5">
                              <a:lumMod val="75000"/>
                            </a:schemeClr>
                          </a:solidFill>
                          <a:latin typeface="Candara" panose="020E0502030303020204" pitchFamily="34" charset="0"/>
                        </a:rPr>
                        <a:t>-5,8 %</a:t>
                      </a:r>
                      <a:endParaRPr lang="fr-FR" sz="2800" i="0" dirty="0">
                        <a:solidFill>
                          <a:schemeClr val="accent5">
                            <a:lumMod val="75000"/>
                          </a:schemeClr>
                        </a:solidFill>
                        <a:latin typeface="Candara" panose="020E0502030303020204" pitchFamily="34" charset="0"/>
                      </a:endParaRPr>
                    </a:p>
                  </a:txBody>
                  <a:tcPr anchor="ctr">
                    <a:solidFill>
                      <a:schemeClr val="accent5">
                        <a:lumMod val="20000"/>
                        <a:lumOff val="80000"/>
                      </a:schemeClr>
                    </a:solidFill>
                  </a:tcPr>
                </a:tc>
                <a:tc>
                  <a:txBody>
                    <a:bodyPr/>
                    <a:lstStyle/>
                    <a:p>
                      <a:pPr algn="r">
                        <a:lnSpc>
                          <a:spcPct val="50000"/>
                        </a:lnSpc>
                      </a:pPr>
                      <a:r>
                        <a:rPr lang="fr-FR" sz="2800" i="1" dirty="0" smtClean="0">
                          <a:solidFill>
                            <a:schemeClr val="accent5">
                              <a:lumMod val="75000"/>
                            </a:schemeClr>
                          </a:solidFill>
                          <a:latin typeface="Candara" panose="020E0502030303020204" pitchFamily="34" charset="0"/>
                        </a:rPr>
                        <a:t>+7,3 %</a:t>
                      </a:r>
                      <a:endParaRPr lang="fr-FR" sz="2800" i="1" dirty="0">
                        <a:solidFill>
                          <a:schemeClr val="accent5">
                            <a:lumMod val="75000"/>
                          </a:schemeClr>
                        </a:solidFill>
                        <a:latin typeface="Candara" panose="020E0502030303020204" pitchFamily="34" charset="0"/>
                      </a:endParaRPr>
                    </a:p>
                  </a:txBody>
                  <a:tcPr anchor="ctr">
                    <a:solidFill>
                      <a:schemeClr val="accent5">
                        <a:lumMod val="20000"/>
                        <a:lumOff val="80000"/>
                      </a:schemeClr>
                    </a:solidFill>
                  </a:tcPr>
                </a:tc>
                <a:extLst>
                  <a:ext uri="{0D108BD9-81ED-4DB2-BD59-A6C34878D82A}">
                    <a16:rowId xmlns:a16="http://schemas.microsoft.com/office/drawing/2014/main" val="10002"/>
                  </a:ext>
                </a:extLst>
              </a:tr>
              <a:tr h="528247">
                <a:tc>
                  <a:txBody>
                    <a:bodyPr/>
                    <a:lstStyle/>
                    <a:p>
                      <a:pPr algn="r">
                        <a:lnSpc>
                          <a:spcPct val="50000"/>
                        </a:lnSpc>
                      </a:pPr>
                      <a:r>
                        <a:rPr lang="fr-FR" sz="2800" dirty="0" smtClean="0">
                          <a:solidFill>
                            <a:schemeClr val="accent5">
                              <a:lumMod val="75000"/>
                            </a:schemeClr>
                          </a:solidFill>
                          <a:latin typeface="Candara" panose="020E0502030303020204" pitchFamily="34" charset="0"/>
                        </a:rPr>
                        <a:t> dont non résidentiel</a:t>
                      </a:r>
                      <a:endParaRPr lang="fr-FR" sz="2800" dirty="0">
                        <a:solidFill>
                          <a:schemeClr val="accent5">
                            <a:lumMod val="75000"/>
                          </a:schemeClr>
                        </a:solidFill>
                        <a:latin typeface="Candara" panose="020E0502030303020204" pitchFamily="34" charset="0"/>
                      </a:endParaRPr>
                    </a:p>
                  </a:txBody>
                  <a:tcPr anchor="ctr">
                    <a:solidFill>
                      <a:schemeClr val="accent5">
                        <a:lumMod val="40000"/>
                        <a:lumOff val="60000"/>
                      </a:schemeClr>
                    </a:solidFill>
                  </a:tcPr>
                </a:tc>
                <a:tc>
                  <a:txBody>
                    <a:bodyPr/>
                    <a:lstStyle/>
                    <a:p>
                      <a:pPr algn="r">
                        <a:lnSpc>
                          <a:spcPct val="50000"/>
                        </a:lnSpc>
                      </a:pPr>
                      <a:r>
                        <a:rPr lang="fr-FR" sz="2800" i="0" dirty="0" smtClean="0">
                          <a:solidFill>
                            <a:schemeClr val="accent5">
                              <a:lumMod val="75000"/>
                            </a:schemeClr>
                          </a:solidFill>
                          <a:latin typeface="Candara" panose="020E0502030303020204" pitchFamily="34" charset="0"/>
                        </a:rPr>
                        <a:t>+15,7 %</a:t>
                      </a:r>
                      <a:endParaRPr lang="fr-FR" sz="2800" i="0" dirty="0">
                        <a:solidFill>
                          <a:schemeClr val="accent5">
                            <a:lumMod val="75000"/>
                          </a:schemeClr>
                        </a:solidFill>
                        <a:latin typeface="Candara" panose="020E0502030303020204" pitchFamily="34" charset="0"/>
                      </a:endParaRPr>
                    </a:p>
                  </a:txBody>
                  <a:tcPr anchor="ctr">
                    <a:solidFill>
                      <a:schemeClr val="accent5">
                        <a:lumMod val="40000"/>
                        <a:lumOff val="60000"/>
                      </a:schemeClr>
                    </a:solidFill>
                  </a:tcPr>
                </a:tc>
                <a:tc>
                  <a:txBody>
                    <a:bodyPr/>
                    <a:lstStyle/>
                    <a:p>
                      <a:pPr algn="r">
                        <a:lnSpc>
                          <a:spcPct val="50000"/>
                        </a:lnSpc>
                      </a:pPr>
                      <a:r>
                        <a:rPr lang="fr-FR" sz="2800" i="0" dirty="0" smtClean="0">
                          <a:solidFill>
                            <a:schemeClr val="accent5">
                              <a:lumMod val="75000"/>
                            </a:schemeClr>
                          </a:solidFill>
                          <a:latin typeface="Candara" panose="020E0502030303020204" pitchFamily="34" charset="0"/>
                        </a:rPr>
                        <a:t>-10,5 %</a:t>
                      </a:r>
                      <a:endParaRPr lang="fr-FR" sz="2800" i="0" dirty="0">
                        <a:solidFill>
                          <a:schemeClr val="accent5">
                            <a:lumMod val="75000"/>
                          </a:schemeClr>
                        </a:solidFill>
                        <a:latin typeface="Candara" panose="020E0502030303020204" pitchFamily="34" charset="0"/>
                      </a:endParaRPr>
                    </a:p>
                  </a:txBody>
                  <a:tcPr anchor="ctr">
                    <a:solidFill>
                      <a:schemeClr val="accent5">
                        <a:lumMod val="40000"/>
                        <a:lumOff val="60000"/>
                      </a:schemeClr>
                    </a:solidFill>
                  </a:tcPr>
                </a:tc>
                <a:tc>
                  <a:txBody>
                    <a:bodyPr/>
                    <a:lstStyle/>
                    <a:p>
                      <a:pPr algn="r">
                        <a:lnSpc>
                          <a:spcPct val="50000"/>
                        </a:lnSpc>
                      </a:pPr>
                      <a:r>
                        <a:rPr lang="fr-FR" sz="2800" i="1" dirty="0" smtClean="0">
                          <a:solidFill>
                            <a:schemeClr val="accent5">
                              <a:lumMod val="75000"/>
                            </a:schemeClr>
                          </a:solidFill>
                          <a:latin typeface="Candara" panose="020E0502030303020204" pitchFamily="34" charset="0"/>
                        </a:rPr>
                        <a:t>+4,7 %</a:t>
                      </a:r>
                      <a:endParaRPr lang="fr-FR" sz="2800" i="1" dirty="0">
                        <a:solidFill>
                          <a:schemeClr val="accent5">
                            <a:lumMod val="75000"/>
                          </a:schemeClr>
                        </a:solidFill>
                        <a:latin typeface="Candara" panose="020E0502030303020204" pitchFamily="34" charset="0"/>
                      </a:endParaRPr>
                    </a:p>
                  </a:txBody>
                  <a:tcPr anchor="ctr">
                    <a:solidFill>
                      <a:schemeClr val="accent5">
                        <a:lumMod val="40000"/>
                        <a:lumOff val="60000"/>
                      </a:schemeClr>
                    </a:solidFill>
                  </a:tcPr>
                </a:tc>
                <a:extLst>
                  <a:ext uri="{0D108BD9-81ED-4DB2-BD59-A6C34878D82A}">
                    <a16:rowId xmlns:a16="http://schemas.microsoft.com/office/drawing/2014/main" val="10003"/>
                  </a:ext>
                </a:extLst>
              </a:tr>
              <a:tr h="528247">
                <a:tc>
                  <a:txBody>
                    <a:bodyPr/>
                    <a:lstStyle/>
                    <a:p>
                      <a:pPr algn="l">
                        <a:lnSpc>
                          <a:spcPct val="50000"/>
                        </a:lnSpc>
                      </a:pPr>
                      <a:r>
                        <a:rPr lang="fr-FR" sz="2800" dirty="0" smtClean="0">
                          <a:solidFill>
                            <a:schemeClr val="accent5">
                              <a:lumMod val="75000"/>
                            </a:schemeClr>
                          </a:solidFill>
                          <a:latin typeface="Candara" panose="020E0502030303020204" pitchFamily="34" charset="0"/>
                        </a:rPr>
                        <a:t>Amélioration-entretien</a:t>
                      </a:r>
                      <a:endParaRPr lang="fr-FR" sz="2800" dirty="0">
                        <a:solidFill>
                          <a:schemeClr val="accent5">
                            <a:lumMod val="75000"/>
                          </a:schemeClr>
                        </a:solidFill>
                        <a:latin typeface="Candara" panose="020E0502030303020204" pitchFamily="34" charset="0"/>
                      </a:endParaRPr>
                    </a:p>
                  </a:txBody>
                  <a:tcPr marL="46800" marR="46800" anchor="ctr">
                    <a:lnB w="28575"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ctr">
                        <a:lnSpc>
                          <a:spcPct val="50000"/>
                        </a:lnSpc>
                      </a:pPr>
                      <a:r>
                        <a:rPr lang="fr-FR" sz="2800" i="0" dirty="0" smtClean="0">
                          <a:solidFill>
                            <a:schemeClr val="accent5">
                              <a:lumMod val="75000"/>
                            </a:schemeClr>
                          </a:solidFill>
                          <a:latin typeface="Candara" panose="020E0502030303020204" pitchFamily="34" charset="0"/>
                        </a:rPr>
                        <a:t>+6,1 %</a:t>
                      </a:r>
                      <a:endParaRPr lang="fr-FR" sz="2800" i="0" dirty="0">
                        <a:solidFill>
                          <a:schemeClr val="accent5">
                            <a:lumMod val="75000"/>
                          </a:schemeClr>
                        </a:solidFill>
                        <a:latin typeface="Candara" panose="020E0502030303020204" pitchFamily="34" charset="0"/>
                      </a:endParaRPr>
                    </a:p>
                  </a:txBody>
                  <a:tcPr anchor="ctr">
                    <a:lnB w="28575"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ctr">
                        <a:lnSpc>
                          <a:spcPct val="50000"/>
                        </a:lnSpc>
                      </a:pPr>
                      <a:r>
                        <a:rPr lang="fr-FR" sz="2800" i="0" dirty="0" smtClean="0">
                          <a:solidFill>
                            <a:schemeClr val="accent5">
                              <a:lumMod val="75000"/>
                            </a:schemeClr>
                          </a:solidFill>
                          <a:latin typeface="Candara" panose="020E0502030303020204" pitchFamily="34" charset="0"/>
                        </a:rPr>
                        <a:t>-2,6 %</a:t>
                      </a:r>
                      <a:endParaRPr lang="fr-FR" sz="2800" i="0" dirty="0">
                        <a:solidFill>
                          <a:schemeClr val="accent5">
                            <a:lumMod val="75000"/>
                          </a:schemeClr>
                        </a:solidFill>
                        <a:latin typeface="Candara" panose="020E0502030303020204" pitchFamily="34" charset="0"/>
                      </a:endParaRPr>
                    </a:p>
                  </a:txBody>
                  <a:tcPr anchor="ctr">
                    <a:lnB w="28575"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ctr">
                        <a:lnSpc>
                          <a:spcPct val="50000"/>
                        </a:lnSpc>
                      </a:pPr>
                      <a:r>
                        <a:rPr lang="fr-FR" sz="2800" i="1" dirty="0" smtClean="0">
                          <a:solidFill>
                            <a:schemeClr val="accent5">
                              <a:lumMod val="75000"/>
                            </a:schemeClr>
                          </a:solidFill>
                          <a:latin typeface="Candara" panose="020E0502030303020204" pitchFamily="34" charset="0"/>
                        </a:rPr>
                        <a:t>+2,7 %</a:t>
                      </a:r>
                      <a:endParaRPr lang="fr-FR" sz="2800" i="1" dirty="0">
                        <a:solidFill>
                          <a:schemeClr val="accent5">
                            <a:lumMod val="75000"/>
                          </a:schemeClr>
                        </a:solidFill>
                        <a:latin typeface="Candara" panose="020E0502030303020204" pitchFamily="34" charset="0"/>
                      </a:endParaRPr>
                    </a:p>
                  </a:txBody>
                  <a:tcPr anchor="ctr">
                    <a:lnB w="28575"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4"/>
                  </a:ext>
                </a:extLst>
              </a:tr>
              <a:tr h="528247">
                <a:tc>
                  <a:txBody>
                    <a:bodyPr/>
                    <a:lstStyle/>
                    <a:p>
                      <a:pPr algn="l">
                        <a:lnSpc>
                          <a:spcPct val="50000"/>
                        </a:lnSpc>
                      </a:pPr>
                      <a:r>
                        <a:rPr lang="fr-FR" sz="2800" b="1" dirty="0" smtClean="0">
                          <a:solidFill>
                            <a:schemeClr val="bg1"/>
                          </a:solidFill>
                          <a:effectLst/>
                          <a:latin typeface="Candara" panose="020E0502030303020204" pitchFamily="34" charset="0"/>
                        </a:rPr>
                        <a:t>Activité bâtiment</a:t>
                      </a:r>
                      <a:endParaRPr lang="fr-FR" sz="2800" b="1" dirty="0">
                        <a:solidFill>
                          <a:schemeClr val="bg1"/>
                        </a:solidFill>
                        <a:effectLst/>
                        <a:latin typeface="Candara" panose="020E0502030303020204" pitchFamily="34" charset="0"/>
                      </a:endParaRP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lnSpc>
                          <a:spcPct val="50000"/>
                        </a:lnSpc>
                      </a:pPr>
                      <a:r>
                        <a:rPr lang="fr-FR" sz="2800" b="1" i="0" dirty="0" smtClean="0">
                          <a:solidFill>
                            <a:schemeClr val="bg1"/>
                          </a:solidFill>
                          <a:effectLst/>
                          <a:latin typeface="Candara" panose="020E0502030303020204" pitchFamily="34" charset="0"/>
                        </a:rPr>
                        <a:t>+12,2 %</a:t>
                      </a:r>
                      <a:endParaRPr lang="fr-FR" sz="2800" b="1" i="0" dirty="0">
                        <a:solidFill>
                          <a:schemeClr val="bg1"/>
                        </a:solidFill>
                        <a:effectLst/>
                        <a:latin typeface="Candara" panose="020E0502030303020204" pitchFamily="34" charset="0"/>
                      </a:endParaRP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lnSpc>
                          <a:spcPct val="50000"/>
                        </a:lnSpc>
                      </a:pPr>
                      <a:r>
                        <a:rPr lang="fr-FR" sz="2800" b="1" i="0" dirty="0" smtClean="0">
                          <a:solidFill>
                            <a:schemeClr val="bg1"/>
                          </a:solidFill>
                          <a:effectLst/>
                          <a:latin typeface="Candara" panose="020E0502030303020204" pitchFamily="34" charset="0"/>
                        </a:rPr>
                        <a:t>-5,0 %</a:t>
                      </a:r>
                      <a:endParaRPr lang="fr-FR" sz="2800" b="1" i="0" dirty="0">
                        <a:solidFill>
                          <a:schemeClr val="bg1"/>
                        </a:solidFill>
                        <a:effectLst/>
                        <a:latin typeface="Candara" panose="020E0502030303020204" pitchFamily="34" charset="0"/>
                      </a:endParaRP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lnSpc>
                          <a:spcPct val="50000"/>
                        </a:lnSpc>
                      </a:pPr>
                      <a:r>
                        <a:rPr lang="fr-FR" sz="2800" b="1" i="1" dirty="0" smtClean="0">
                          <a:solidFill>
                            <a:schemeClr val="bg1"/>
                          </a:solidFill>
                          <a:effectLst/>
                          <a:latin typeface="Candara" panose="020E0502030303020204" pitchFamily="34" charset="0"/>
                        </a:rPr>
                        <a:t>+4,3 %</a:t>
                      </a:r>
                      <a:endParaRPr lang="fr-FR" sz="2800" b="1" i="1" dirty="0">
                        <a:solidFill>
                          <a:schemeClr val="bg1"/>
                        </a:solidFill>
                        <a:effectLst/>
                        <a:latin typeface="Candara" panose="020E0502030303020204" pitchFamily="34" charset="0"/>
                      </a:endParaRP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05"/>
                  </a:ext>
                </a:extLst>
              </a:tr>
              <a:tr h="528247">
                <a:tc>
                  <a:txBody>
                    <a:bodyPr/>
                    <a:lstStyle/>
                    <a:p>
                      <a:pPr algn="l">
                        <a:lnSpc>
                          <a:spcPct val="50000"/>
                        </a:lnSpc>
                      </a:pPr>
                      <a:r>
                        <a:rPr lang="fr-FR" sz="2800" b="1" dirty="0" smtClean="0">
                          <a:solidFill>
                            <a:schemeClr val="bg1"/>
                          </a:solidFill>
                          <a:effectLst/>
                          <a:latin typeface="Candara" panose="020E0502030303020204" pitchFamily="34" charset="0"/>
                        </a:rPr>
                        <a:t>Emploi bâtiment</a:t>
                      </a:r>
                      <a:endParaRPr lang="fr-FR" sz="2800" b="1" dirty="0">
                        <a:solidFill>
                          <a:schemeClr val="bg1"/>
                        </a:solidFill>
                        <a:effectLst/>
                        <a:latin typeface="Candara" panose="020E0502030303020204" pitchFamily="34" charset="0"/>
                      </a:endParaRP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lnSpc>
                          <a:spcPct val="50000"/>
                        </a:lnSpc>
                      </a:pPr>
                      <a:r>
                        <a:rPr lang="fr-FR" sz="2800" b="1" i="0" dirty="0" smtClean="0">
                          <a:solidFill>
                            <a:schemeClr val="bg1"/>
                          </a:solidFill>
                          <a:effectLst/>
                          <a:latin typeface="Candara" panose="020E0502030303020204" pitchFamily="34" charset="0"/>
                        </a:rPr>
                        <a:t>+60</a:t>
                      </a:r>
                      <a:r>
                        <a:rPr lang="fr-FR" sz="2800" b="1" i="0" baseline="0" dirty="0" smtClean="0">
                          <a:solidFill>
                            <a:schemeClr val="bg1"/>
                          </a:solidFill>
                          <a:effectLst/>
                          <a:latin typeface="Candara" panose="020E0502030303020204" pitchFamily="34" charset="0"/>
                        </a:rPr>
                        <a:t> 000</a:t>
                      </a:r>
                      <a:endParaRPr lang="fr-FR" sz="2800" b="1" i="0" dirty="0">
                        <a:solidFill>
                          <a:schemeClr val="bg1"/>
                        </a:solidFill>
                        <a:effectLst/>
                        <a:latin typeface="Candara" panose="020E0502030303020204" pitchFamily="34" charset="0"/>
                      </a:endParaRP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lnSpc>
                          <a:spcPct val="50000"/>
                        </a:lnSpc>
                      </a:pPr>
                      <a:r>
                        <a:rPr lang="fr-FR" sz="2800" b="1" i="0" dirty="0" smtClean="0">
                          <a:solidFill>
                            <a:schemeClr val="bg1"/>
                          </a:solidFill>
                          <a:effectLst/>
                          <a:latin typeface="Candara" panose="020E0502030303020204" pitchFamily="34" charset="0"/>
                        </a:rPr>
                        <a:t>+60 000</a:t>
                      </a:r>
                      <a:endParaRPr lang="fr-FR" sz="2800" b="1" i="0" dirty="0">
                        <a:solidFill>
                          <a:schemeClr val="bg1"/>
                        </a:solidFill>
                        <a:effectLst/>
                        <a:latin typeface="Candara" panose="020E0502030303020204" pitchFamily="34" charset="0"/>
                      </a:endParaRP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lnSpc>
                          <a:spcPct val="50000"/>
                        </a:lnSpc>
                      </a:pPr>
                      <a:r>
                        <a:rPr lang="fr-FR" sz="2800" b="1" i="1" dirty="0" smtClean="0">
                          <a:solidFill>
                            <a:schemeClr val="bg1"/>
                          </a:solidFill>
                          <a:effectLst/>
                          <a:latin typeface="Candara" panose="020E0502030303020204" pitchFamily="34" charset="0"/>
                        </a:rPr>
                        <a:t>+25 000</a:t>
                      </a:r>
                      <a:endParaRPr lang="fr-FR" sz="2800" b="1" i="1" dirty="0">
                        <a:solidFill>
                          <a:schemeClr val="bg1"/>
                        </a:solidFill>
                        <a:effectLst/>
                        <a:latin typeface="Candara" panose="020E0502030303020204" pitchFamily="34" charset="0"/>
                      </a:endParaRPr>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3434133949"/>
                  </a:ext>
                </a:extLst>
              </a:tr>
            </a:tbl>
          </a:graphicData>
        </a:graphic>
      </p:graphicFrame>
    </p:spTree>
    <p:extLst>
      <p:ext uri="{BB962C8B-B14F-4D97-AF65-F5344CB8AC3E}">
        <p14:creationId xmlns:p14="http://schemas.microsoft.com/office/powerpoint/2010/main" val="2549585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smtClean="0"/>
              <a:t>Le paradoxe activité-emploi</a:t>
            </a:r>
            <a:endParaRPr lang="fr-FR" dirty="0"/>
          </a:p>
        </p:txBody>
      </p:sp>
      <p:sp>
        <p:nvSpPr>
          <p:cNvPr id="4" name="Espace réservé du texte 3"/>
          <p:cNvSpPr>
            <a:spLocks noGrp="1"/>
          </p:cNvSpPr>
          <p:nvPr>
            <p:ph type="body" sz="quarter" idx="15"/>
          </p:nvPr>
        </p:nvSpPr>
        <p:spPr/>
        <p:txBody>
          <a:bodyPr/>
          <a:lstStyle/>
          <a:p>
            <a:pPr marL="0" indent="0">
              <a:buNone/>
            </a:pPr>
            <a:r>
              <a:rPr lang="fr-FR" dirty="0" smtClean="0"/>
              <a:t>Le cas du bâtiment</a:t>
            </a:r>
            <a:endParaRPr lang="fr-FR" dirty="0"/>
          </a:p>
        </p:txBody>
      </p:sp>
      <p:sp>
        <p:nvSpPr>
          <p:cNvPr id="5" name="Espace réservé du texte 4"/>
          <p:cNvSpPr>
            <a:spLocks noGrp="1"/>
          </p:cNvSpPr>
          <p:nvPr>
            <p:ph type="body" sz="quarter" idx="16"/>
          </p:nvPr>
        </p:nvSpPr>
        <p:spPr/>
        <p:txBody>
          <a:bodyPr/>
          <a:lstStyle/>
          <a:p>
            <a:r>
              <a:rPr lang="fr-FR" dirty="0"/>
              <a:t>Source : </a:t>
            </a:r>
            <a:r>
              <a:rPr lang="fr-FR" dirty="0" smtClean="0"/>
              <a:t>FFB</a:t>
            </a:r>
            <a:endParaRPr lang="fr-FR" dirty="0"/>
          </a:p>
        </p:txBody>
      </p:sp>
      <p:graphicFrame>
        <p:nvGraphicFramePr>
          <p:cNvPr id="7" name="Espace réservé du graphique 6"/>
          <p:cNvGraphicFramePr>
            <a:graphicFrameLocks noGrp="1"/>
          </p:cNvGraphicFramePr>
          <p:nvPr>
            <p:ph type="chart" sz="quarter" idx="17"/>
            <p:extLst>
              <p:ext uri="{D42A27DB-BD31-4B8C-83A1-F6EECF244321}">
                <p14:modId xmlns:p14="http://schemas.microsoft.com/office/powerpoint/2010/main" val="1009472782"/>
              </p:ext>
            </p:extLst>
          </p:nvPr>
        </p:nvGraphicFramePr>
        <p:xfrm>
          <a:off x="2033588" y="1998663"/>
          <a:ext cx="9752012" cy="43117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024349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smtClean="0"/>
              <a:t>Situation financière</a:t>
            </a:r>
            <a:endParaRPr lang="fr-FR" dirty="0"/>
          </a:p>
        </p:txBody>
      </p:sp>
      <p:sp>
        <p:nvSpPr>
          <p:cNvPr id="4" name="Espace réservé du texte 3"/>
          <p:cNvSpPr>
            <a:spLocks noGrp="1"/>
          </p:cNvSpPr>
          <p:nvPr>
            <p:ph type="body" sz="quarter" idx="15"/>
          </p:nvPr>
        </p:nvSpPr>
        <p:spPr/>
        <p:txBody>
          <a:bodyPr/>
          <a:lstStyle/>
          <a:p>
            <a:pPr marL="0" indent="0">
              <a:buNone/>
            </a:pPr>
            <a:r>
              <a:rPr lang="fr-FR" dirty="0" smtClean="0"/>
              <a:t>Taux de marge opérationnelle corrigé </a:t>
            </a:r>
            <a:r>
              <a:rPr lang="fr-FR" dirty="0"/>
              <a:t>de la rémunération </a:t>
            </a:r>
            <a:r>
              <a:rPr lang="fr-FR" dirty="0" smtClean="0"/>
              <a:t>des chefs d’entreprise non salariés</a:t>
            </a:r>
            <a:endParaRPr lang="fr-FR" dirty="0"/>
          </a:p>
        </p:txBody>
      </p:sp>
      <p:sp>
        <p:nvSpPr>
          <p:cNvPr id="5" name="Espace réservé du texte 4"/>
          <p:cNvSpPr>
            <a:spLocks noGrp="1"/>
          </p:cNvSpPr>
          <p:nvPr>
            <p:ph type="body" sz="quarter" idx="16"/>
          </p:nvPr>
        </p:nvSpPr>
        <p:spPr/>
        <p:txBody>
          <a:bodyPr/>
          <a:lstStyle/>
          <a:p>
            <a:r>
              <a:rPr lang="fr-FR" dirty="0"/>
              <a:t>Estimation : FFB à partir de </a:t>
            </a:r>
            <a:r>
              <a:rPr lang="fr-FR" dirty="0" smtClean="0"/>
              <a:t>l’Insee</a:t>
            </a:r>
            <a:endParaRPr lang="fr-FR" dirty="0"/>
          </a:p>
        </p:txBody>
      </p:sp>
      <p:graphicFrame>
        <p:nvGraphicFramePr>
          <p:cNvPr id="9" name="Espace réservé du graphique 8"/>
          <p:cNvGraphicFramePr>
            <a:graphicFrameLocks noGrp="1"/>
          </p:cNvGraphicFramePr>
          <p:nvPr>
            <p:ph type="chart" sz="quarter" idx="17"/>
            <p:extLst/>
          </p:nvPr>
        </p:nvGraphicFramePr>
        <p:xfrm>
          <a:off x="2033588" y="2160000"/>
          <a:ext cx="9752012" cy="41680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930382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sz="quarter" idx="14"/>
          </p:nvPr>
        </p:nvSpPr>
        <p:spPr/>
        <p:txBody>
          <a:bodyPr/>
          <a:lstStyle/>
          <a:p>
            <a:r>
              <a:rPr lang="fr-FR" dirty="0" smtClean="0"/>
              <a:t>Crise des matériaux</a:t>
            </a:r>
            <a:endParaRPr lang="fr-FR" dirty="0"/>
          </a:p>
        </p:txBody>
      </p:sp>
      <p:sp>
        <p:nvSpPr>
          <p:cNvPr id="4" name="Espace réservé du texte 3"/>
          <p:cNvSpPr>
            <a:spLocks noGrp="1"/>
          </p:cNvSpPr>
          <p:nvPr>
            <p:ph type="body" sz="quarter" idx="15"/>
          </p:nvPr>
        </p:nvSpPr>
        <p:spPr/>
        <p:txBody>
          <a:bodyPr/>
          <a:lstStyle/>
          <a:p>
            <a:pPr marL="0" indent="0">
              <a:buNone/>
            </a:pPr>
            <a:r>
              <a:rPr lang="fr-FR" dirty="0"/>
              <a:t>Indices de prix de production </a:t>
            </a:r>
            <a:r>
              <a:rPr lang="fr-FR" dirty="0" smtClean="0"/>
              <a:t>de quelques matériaux</a:t>
            </a:r>
            <a:endParaRPr lang="fr-FR" dirty="0"/>
          </a:p>
        </p:txBody>
      </p:sp>
      <p:sp>
        <p:nvSpPr>
          <p:cNvPr id="5" name="Espace réservé du texte 4"/>
          <p:cNvSpPr>
            <a:spLocks noGrp="1"/>
          </p:cNvSpPr>
          <p:nvPr>
            <p:ph type="body" sz="quarter" idx="16"/>
          </p:nvPr>
        </p:nvSpPr>
        <p:spPr/>
        <p:txBody>
          <a:bodyPr/>
          <a:lstStyle/>
          <a:p>
            <a:r>
              <a:rPr lang="fr-FR" dirty="0"/>
              <a:t>Source : </a:t>
            </a:r>
            <a:r>
              <a:rPr lang="fr-FR" dirty="0" smtClean="0"/>
              <a:t>Insee</a:t>
            </a:r>
            <a:endParaRPr lang="fr-FR" dirty="0"/>
          </a:p>
        </p:txBody>
      </p:sp>
      <p:graphicFrame>
        <p:nvGraphicFramePr>
          <p:cNvPr id="8" name="Espace réservé du graphique 7"/>
          <p:cNvGraphicFramePr>
            <a:graphicFrameLocks noGrp="1"/>
          </p:cNvGraphicFramePr>
          <p:nvPr>
            <p:ph type="chart" sz="quarter" idx="17"/>
            <p:extLst/>
          </p:nvPr>
        </p:nvGraphicFramePr>
        <p:xfrm>
          <a:off x="2033588" y="1998662"/>
          <a:ext cx="9752012" cy="43418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386931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Couverture pré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Modèle 10 corai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Animations diver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dèle 2 vert FFB">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dèle 3 Bleu cie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dèle 4 Bordeau">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dèle 5 bleu FFB">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Modèle 6 jaun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Modèle 7 Emerau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Modèle 8 Prun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Modèle 9 Vert clai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90ad063-18ad-4023-a8d9-ba1a0d0e66b8">
      <Value>27</Value>
    </TaxCatchAll>
    <Type_x0020_de_x0020_document xmlns="40598c5b-eb8b-44b6-acb4-096b356a2fab" xsi:nil="true"/>
    <e03f3dd452ed4d79aff0ab23e5d8c1b6 xmlns="40598c5b-eb8b-44b6-acb4-096b356a2fab">
      <Terms xmlns="http://schemas.microsoft.com/office/infopath/2007/PartnerControls">
        <TermInfo xmlns="http://schemas.microsoft.com/office/infopath/2007/PartnerControls">
          <TermName xmlns="http://schemas.microsoft.com/office/infopath/2007/PartnerControls">Documents provisoires</TermName>
          <TermId xmlns="http://schemas.microsoft.com/office/infopath/2007/PartnerControls">30b414c5-c73a-4a2f-bfe1-8284126dc5b0</TermId>
        </TermInfo>
      </Terms>
    </e03f3dd452ed4d79aff0ab23e5d8c1b6>
    <SharedWithUsers xmlns="b90ad063-18ad-4023-a8d9-ba1a0d0e66b8">
      <UserInfo>
        <DisplayName>CHAPEAUX Loïc ( FFB DAEFI )</DisplayName>
        <AccountId>18</AccountId>
        <AccountType/>
      </UserInfo>
      <UserInfo>
        <DisplayName>PARTOUCHE Denise ( FFB DAEFI/SEE )</DisplayName>
        <AccountId>54</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0EB64245E8C943AB90D04A548EC969" ma:contentTypeVersion="7" ma:contentTypeDescription="Crée un document." ma:contentTypeScope="" ma:versionID="e91ee18d774fd400e1d0b162c913250f">
  <xsd:schema xmlns:xsd="http://www.w3.org/2001/XMLSchema" xmlns:xs="http://www.w3.org/2001/XMLSchema" xmlns:p="http://schemas.microsoft.com/office/2006/metadata/properties" xmlns:ns2="40598c5b-eb8b-44b6-acb4-096b356a2fab" xmlns:ns3="b90ad063-18ad-4023-a8d9-ba1a0d0e66b8" targetNamespace="http://schemas.microsoft.com/office/2006/metadata/properties" ma:root="true" ma:fieldsID="f44a5fe5fe8c2453098d8436fd77f5d4" ns2:_="" ns3:_="">
    <xsd:import namespace="40598c5b-eb8b-44b6-acb4-096b356a2fab"/>
    <xsd:import namespace="b90ad063-18ad-4023-a8d9-ba1a0d0e66b8"/>
    <xsd:element name="properties">
      <xsd:complexType>
        <xsd:sequence>
          <xsd:element name="documentManagement">
            <xsd:complexType>
              <xsd:all>
                <xsd:element ref="ns2:Type_x0020_de_x0020_document" minOccurs="0"/>
                <xsd:element ref="ns2:e03f3dd452ed4d79aff0ab23e5d8c1b6" minOccurs="0"/>
                <xsd:element ref="ns3:TaxCatchAll"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598c5b-eb8b-44b6-acb4-096b356a2fab" elementFormDefault="qualified">
    <xsd:import namespace="http://schemas.microsoft.com/office/2006/documentManagement/types"/>
    <xsd:import namespace="http://schemas.microsoft.com/office/infopath/2007/PartnerControls"/>
    <xsd:element name="Type_x0020_de_x0020_document" ma:index="8" nillable="true" ma:displayName="Type de document" ma:format="Dropdown" ma:internalName="Type_x0020_de_x0020_document">
      <xsd:simpleType>
        <xsd:restriction base="dms:Choice">
          <xsd:enumeration value="Word"/>
          <xsd:enumeration value="Powerpoint"/>
          <xsd:enumeration value="Excel"/>
          <xsd:enumeration value="PDF"/>
          <xsd:enumeration value="Autre"/>
        </xsd:restriction>
      </xsd:simpleType>
    </xsd:element>
    <xsd:element name="e03f3dd452ed4d79aff0ab23e5d8c1b6" ma:index="10" ma:taxonomy="true" ma:internalName="e03f3dd452ed4d79aff0ab23e5d8c1b6" ma:taxonomyFieldName="Th_x00e8_mes_x0020_du_x0020_document" ma:displayName="Thèmes du document" ma:readOnly="false" ma:default="1;#SEE|81099eea-3737-4fde-9257-bfa293ae1818" ma:fieldId="{e03f3dd4-52ed-4d79-aff0-ab23e5d8c1b6}" ma:taxonomyMulti="true" ma:sspId="16fb23be-d400-4d26-b240-6ede1ba76c2a" ma:termSetId="c1980e8c-4c88-4cf8-9104-98d37fd01eb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90ad063-18ad-4023-a8d9-ba1a0d0e66b8" elementFormDefault="qualified">
    <xsd:import namespace="http://schemas.microsoft.com/office/2006/documentManagement/types"/>
    <xsd:import namespace="http://schemas.microsoft.com/office/infopath/2007/PartnerControls"/>
    <xsd:element name="TaxCatchAll" ma:index="11" nillable="true" ma:displayName="Taxonomy Catch All Column" ma:hidden="true" ma:list="{09cd5039-f872-497a-b846-607916489662}" ma:internalName="TaxCatchAll" ma:showField="CatchAllData" ma:web="b90ad063-18ad-4023-a8d9-ba1a0d0e66b8">
      <xsd:complexType>
        <xsd:complexContent>
          <xsd:extension base="dms:MultiChoiceLookup">
            <xsd:sequence>
              <xsd:element name="Value" type="dms:Lookup" maxOccurs="unbounded" minOccurs="0" nillable="true"/>
            </xsd:sequence>
          </xsd:extension>
        </xsd:complexContent>
      </xsd:complexType>
    </xsd:element>
    <xsd:element name="SharedWithUsers" ma:index="12" nillable="true" ma:displayName="Partagé avec"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5EDCDD7-FABE-4E9F-A126-E3412915B4A3}">
  <ds:schemaRefs>
    <ds:schemaRef ds:uri="http://purl.org/dc/dcmitype/"/>
    <ds:schemaRef ds:uri="http://schemas.microsoft.com/office/2006/documentManagement/types"/>
    <ds:schemaRef ds:uri="http://purl.org/dc/terms/"/>
    <ds:schemaRef ds:uri="b90ad063-18ad-4023-a8d9-ba1a0d0e66b8"/>
    <ds:schemaRef ds:uri="40598c5b-eb8b-44b6-acb4-096b356a2fab"/>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CEDB3D4D-BE81-492B-AFB8-B273F76E84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598c5b-eb8b-44b6-acb4-096b356a2fab"/>
    <ds:schemaRef ds:uri="b90ad063-18ad-4023-a8d9-ba1a0d0e66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D8D4BCB-D6ED-4359-BCDB-1FBF72FE1FA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8799</TotalTime>
  <Words>1810</Words>
  <Application>Microsoft Office PowerPoint</Application>
  <PresentationFormat>Grand écran</PresentationFormat>
  <Paragraphs>182</Paragraphs>
  <Slides>17</Slides>
  <Notes>17</Notes>
  <HiddenSlides>0</HiddenSlides>
  <MMClips>0</MMClips>
  <ScaleCrop>false</ScaleCrop>
  <HeadingPairs>
    <vt:vector size="6" baseType="variant">
      <vt:variant>
        <vt:lpstr>Polices utilisées</vt:lpstr>
      </vt:variant>
      <vt:variant>
        <vt:i4>7</vt:i4>
      </vt:variant>
      <vt:variant>
        <vt:lpstr>Thème</vt:lpstr>
      </vt:variant>
      <vt:variant>
        <vt:i4>11</vt:i4>
      </vt:variant>
      <vt:variant>
        <vt:lpstr>Titres des diapositives</vt:lpstr>
      </vt:variant>
      <vt:variant>
        <vt:i4>17</vt:i4>
      </vt:variant>
    </vt:vector>
  </HeadingPairs>
  <TitlesOfParts>
    <vt:vector size="35" baseType="lpstr">
      <vt:lpstr>Arial</vt:lpstr>
      <vt:lpstr>Calibri</vt:lpstr>
      <vt:lpstr>Candara</vt:lpstr>
      <vt:lpstr>Courier New</vt:lpstr>
      <vt:lpstr>Nunito</vt:lpstr>
      <vt:lpstr>Symbol</vt:lpstr>
      <vt:lpstr>Wingdings</vt:lpstr>
      <vt:lpstr>Couverture présentation</vt:lpstr>
      <vt:lpstr>Modèle 2 vert FFB</vt:lpstr>
      <vt:lpstr>Modèle 3 Bleu ciel</vt:lpstr>
      <vt:lpstr>Modèle 4 Bordeau</vt:lpstr>
      <vt:lpstr>Modèle 5 bleu FFB</vt:lpstr>
      <vt:lpstr>Modèle 6 jaune</vt:lpstr>
      <vt:lpstr>Modèle 7 Emeraude</vt:lpstr>
      <vt:lpstr>Modèle 8 Prune</vt:lpstr>
      <vt:lpstr>Modèle 9 Vert clair</vt:lpstr>
      <vt:lpstr>Modèle 10 corail</vt:lpstr>
      <vt:lpstr>Animations divers</vt:lpstr>
      <vt:lpstr>Présentation PowerPoint</vt:lpstr>
      <vt:lpstr>Contexte 2022</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Demandes FFB pour assurer la reprise</vt:lpstr>
      <vt:lpstr>Compléments techniques</vt:lpstr>
      <vt:lpstr>Présentation PowerPoint</vt:lpstr>
      <vt:lpstr>Présentation PowerPoint</vt:lpstr>
      <vt:lpstr>Présentation PowerPoint</vt:lpstr>
      <vt:lpstr>Présentation PowerPoint</vt:lpstr>
      <vt:lpstr>Rendez-vous en 2022</vt:lpstr>
      <vt:lpstr>Présentation PowerPoint</vt:lpstr>
    </vt:vector>
  </TitlesOfParts>
  <Company>Fédération Française du Bâtiment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Eric QUINTON</dc:creator>
  <cp:keywords>2021</cp:keywords>
  <cp:lastModifiedBy>CUCHEVAL Anaïk ( FFB Editions Presse et communication )</cp:lastModifiedBy>
  <cp:revision>2062</cp:revision>
  <cp:lastPrinted>2019-10-22T14:05:21Z</cp:lastPrinted>
  <dcterms:created xsi:type="dcterms:W3CDTF">2019-03-07T11:23:13Z</dcterms:created>
  <dcterms:modified xsi:type="dcterms:W3CDTF">2021-12-08T18:55:05Z</dcterms:modified>
  <cp:category>Conférences presse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0x010100FC0EB64245E8C943AB90D04A548EC969</vt:lpwstr>
  </property>
  <property fmtid="{D5CDD505-2E9C-101B-9397-08002B2CF9AE}" pid="3" name="Thèmes du document">
    <vt:lpwstr>27;#Documents provisoires|30b414c5-c73a-4a2f-bfe1-8284126dc5b0</vt:lpwstr>
  </property>
</Properties>
</file>