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26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C1402E1-FBF5-46F8-9EEC-46E78AD2EFD7}" type="datetimeFigureOut">
              <a:rPr lang="fr-FR" smtClean="0"/>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150675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1402E1-FBF5-46F8-9EEC-46E78AD2EFD7}" type="datetimeFigureOut">
              <a:rPr lang="fr-FR" smtClean="0"/>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168109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1402E1-FBF5-46F8-9EEC-46E78AD2EFD7}" type="datetimeFigureOut">
              <a:rPr lang="fr-FR" smtClean="0"/>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93209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1402E1-FBF5-46F8-9EEC-46E78AD2EFD7}" type="datetimeFigureOut">
              <a:rPr lang="fr-FR" smtClean="0"/>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28480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C1402E1-FBF5-46F8-9EEC-46E78AD2EFD7}" type="datetimeFigureOut">
              <a:rPr lang="fr-FR" smtClean="0"/>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73445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C1402E1-FBF5-46F8-9EEC-46E78AD2EFD7}" type="datetimeFigureOut">
              <a:rPr lang="fr-FR" smtClean="0"/>
              <a:t>24/10/2022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425279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4453467"/>
            <a:ext cx="2901255"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4453467"/>
            <a:ext cx="2915543"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C1402E1-FBF5-46F8-9EEC-46E78AD2EFD7}" type="datetimeFigureOut">
              <a:rPr lang="fr-FR" smtClean="0"/>
              <a:t>24/10/2022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188613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C1402E1-FBF5-46F8-9EEC-46E78AD2EFD7}" type="datetimeFigureOut">
              <a:rPr lang="fr-FR" smtClean="0"/>
              <a:t>24/10/2022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115789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402E1-FBF5-46F8-9EEC-46E78AD2EFD7}" type="datetimeFigureOut">
              <a:rPr lang="fr-FR" smtClean="0"/>
              <a:t>24/10/2022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348854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C1402E1-FBF5-46F8-9EEC-46E78AD2EFD7}" type="datetimeFigureOut">
              <a:rPr lang="fr-FR" smtClean="0"/>
              <a:t>24/10/2022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93112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C1402E1-FBF5-46F8-9EEC-46E78AD2EFD7}" type="datetimeFigureOut">
              <a:rPr lang="fr-FR" smtClean="0"/>
              <a:t>24/10/2022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582FB1-DAB8-4FDD-9639-5E20BA49FEB1}" type="slidenum">
              <a:rPr lang="fr-FR" smtClean="0"/>
              <a:t>‹N°›</a:t>
            </a:fld>
            <a:endParaRPr lang="fr-FR"/>
          </a:p>
        </p:txBody>
      </p:sp>
    </p:spTree>
    <p:extLst>
      <p:ext uri="{BB962C8B-B14F-4D97-AF65-F5344CB8AC3E}">
        <p14:creationId xmlns:p14="http://schemas.microsoft.com/office/powerpoint/2010/main" val="8898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8C1402E1-FBF5-46F8-9EEC-46E78AD2EFD7}" type="datetimeFigureOut">
              <a:rPr lang="fr-FR" smtClean="0"/>
              <a:t>24/10/2022</a:t>
            </a:fld>
            <a:endParaRPr lang="fr-FR"/>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3C582FB1-DAB8-4FDD-9639-5E20BA49FEB1}" type="slidenum">
              <a:rPr lang="fr-FR" smtClean="0"/>
              <a:t>‹N°›</a:t>
            </a:fld>
            <a:endParaRPr lang="fr-FR"/>
          </a:p>
        </p:txBody>
      </p:sp>
    </p:spTree>
    <p:extLst>
      <p:ext uri="{BB962C8B-B14F-4D97-AF65-F5344CB8AC3E}">
        <p14:creationId xmlns:p14="http://schemas.microsoft.com/office/powerpoint/2010/main" val="1947512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62EF36B-CE8C-E3D9-A8AD-1CC9647C677C}"/>
              </a:ext>
            </a:extLst>
          </p:cNvPr>
          <p:cNvPicPr>
            <a:picLocks noChangeAspect="1"/>
          </p:cNvPicPr>
          <p:nvPr/>
        </p:nvPicPr>
        <p:blipFill>
          <a:blip r:embed="rId2"/>
          <a:stretch>
            <a:fillRect/>
          </a:stretch>
        </p:blipFill>
        <p:spPr>
          <a:xfrm>
            <a:off x="0" y="-638715"/>
            <a:ext cx="6858000" cy="3857625"/>
          </a:xfrm>
          <a:prstGeom prst="rect">
            <a:avLst/>
          </a:prstGeom>
        </p:spPr>
      </p:pic>
      <p:sp>
        <p:nvSpPr>
          <p:cNvPr id="5" name="ZoneTexte 4">
            <a:extLst>
              <a:ext uri="{FF2B5EF4-FFF2-40B4-BE49-F238E27FC236}">
                <a16:creationId xmlns:a16="http://schemas.microsoft.com/office/drawing/2014/main" id="{5A5989FD-BB54-843F-29A5-DCBE7C2F4C45}"/>
              </a:ext>
            </a:extLst>
          </p:cNvPr>
          <p:cNvSpPr txBox="1"/>
          <p:nvPr/>
        </p:nvSpPr>
        <p:spPr>
          <a:xfrm>
            <a:off x="74365" y="3977403"/>
            <a:ext cx="6858000" cy="7848302"/>
          </a:xfrm>
          <a:prstGeom prst="rect">
            <a:avLst/>
          </a:prstGeom>
          <a:noFill/>
        </p:spPr>
        <p:txBody>
          <a:bodyPr wrap="square" rtlCol="0">
            <a:spAutoFit/>
          </a:bodyPr>
          <a:lstStyle/>
          <a:p>
            <a:pPr algn="just"/>
            <a:r>
              <a:rPr lang="fr-FR" dirty="0">
                <a:solidFill>
                  <a:schemeClr val="accent5">
                    <a:lumMod val="50000"/>
                  </a:schemeClr>
                </a:solidFill>
              </a:rPr>
              <a:t>L’IFRB c’est </a:t>
            </a:r>
            <a:r>
              <a:rPr lang="fr-FR" b="1" dirty="0">
                <a:solidFill>
                  <a:srgbClr val="008000"/>
                </a:solidFill>
              </a:rPr>
              <a:t>665</a:t>
            </a:r>
            <a:r>
              <a:rPr lang="fr-FR" dirty="0">
                <a:solidFill>
                  <a:schemeClr val="accent5">
                    <a:lumMod val="50000"/>
                  </a:schemeClr>
                </a:solidFill>
              </a:rPr>
              <a:t> stagiaires accueillis en 2021.</a:t>
            </a:r>
          </a:p>
          <a:p>
            <a:pPr algn="just"/>
            <a:r>
              <a:rPr lang="fr-FR" dirty="0">
                <a:solidFill>
                  <a:schemeClr val="accent5">
                    <a:lumMod val="50000"/>
                  </a:schemeClr>
                </a:solidFill>
              </a:rPr>
              <a:t> </a:t>
            </a:r>
          </a:p>
          <a:p>
            <a:pPr algn="just"/>
            <a:r>
              <a:rPr lang="fr-FR" dirty="0">
                <a:solidFill>
                  <a:schemeClr val="accent5">
                    <a:lumMod val="50000"/>
                  </a:schemeClr>
                </a:solidFill>
              </a:rPr>
              <a:t>Sur 2021, </a:t>
            </a:r>
            <a:r>
              <a:rPr lang="fr-FR" b="1" dirty="0">
                <a:solidFill>
                  <a:srgbClr val="008000"/>
                </a:solidFill>
              </a:rPr>
              <a:t>86% </a:t>
            </a:r>
            <a:r>
              <a:rPr lang="fr-FR" dirty="0">
                <a:solidFill>
                  <a:schemeClr val="accent5">
                    <a:lumMod val="50000"/>
                  </a:schemeClr>
                </a:solidFill>
              </a:rPr>
              <a:t>des stagiaires se déclarent satisfaits de la formation et déclarent pouvoir appliquer les acquis de la formation dès leur retour au travail.</a:t>
            </a:r>
          </a:p>
          <a:p>
            <a:pPr algn="just"/>
            <a:r>
              <a:rPr lang="fr-FR" dirty="0">
                <a:solidFill>
                  <a:schemeClr val="accent5">
                    <a:lumMod val="50000"/>
                  </a:schemeClr>
                </a:solidFill>
              </a:rPr>
              <a:t> </a:t>
            </a:r>
          </a:p>
          <a:p>
            <a:pPr algn="just"/>
            <a:r>
              <a:rPr lang="fr-FR" dirty="0">
                <a:solidFill>
                  <a:schemeClr val="accent5">
                    <a:lumMod val="50000"/>
                  </a:schemeClr>
                </a:solidFill>
              </a:rPr>
              <a:t>L’IFRB est </a:t>
            </a:r>
            <a:r>
              <a:rPr lang="fr-FR" dirty="0">
                <a:solidFill>
                  <a:srgbClr val="008000"/>
                </a:solidFill>
              </a:rPr>
              <a:t>certifié par </a:t>
            </a:r>
            <a:r>
              <a:rPr lang="fr-FR" dirty="0" err="1">
                <a:solidFill>
                  <a:srgbClr val="008000"/>
                </a:solidFill>
              </a:rPr>
              <a:t>Certibat</a:t>
            </a:r>
            <a:r>
              <a:rPr lang="fr-FR" dirty="0">
                <a:solidFill>
                  <a:srgbClr val="008000"/>
                </a:solidFill>
              </a:rPr>
              <a:t> sur le dispositif FEE Bat Rénove</a:t>
            </a:r>
            <a:r>
              <a:rPr lang="fr-FR" dirty="0">
                <a:solidFill>
                  <a:schemeClr val="accent5">
                    <a:lumMod val="50000"/>
                  </a:schemeClr>
                </a:solidFill>
              </a:rPr>
              <a:t>, indispensable pour l’obtention du </a:t>
            </a:r>
            <a:r>
              <a:rPr lang="fr-FR" dirty="0">
                <a:solidFill>
                  <a:srgbClr val="008000"/>
                </a:solidFill>
              </a:rPr>
              <a:t>label RGE</a:t>
            </a:r>
          </a:p>
          <a:p>
            <a:pPr algn="just"/>
            <a:r>
              <a:rPr lang="fr-FR" b="1" dirty="0">
                <a:solidFill>
                  <a:srgbClr val="008000"/>
                </a:solidFill>
              </a:rPr>
              <a:t>98%</a:t>
            </a:r>
            <a:r>
              <a:rPr lang="fr-FR" dirty="0">
                <a:solidFill>
                  <a:schemeClr val="accent5">
                    <a:lumMod val="50000"/>
                  </a:schemeClr>
                </a:solidFill>
              </a:rPr>
              <a:t> des stagiaires sont tout à fait ou plutôt satisfaits de la formation</a:t>
            </a:r>
          </a:p>
          <a:p>
            <a:pPr algn="just"/>
            <a:r>
              <a:rPr lang="fr-FR" b="1" dirty="0">
                <a:solidFill>
                  <a:srgbClr val="008000"/>
                </a:solidFill>
              </a:rPr>
              <a:t>97% </a:t>
            </a:r>
            <a:r>
              <a:rPr lang="fr-FR" dirty="0">
                <a:solidFill>
                  <a:schemeClr val="accent5">
                    <a:lumMod val="50000"/>
                  </a:schemeClr>
                </a:solidFill>
              </a:rPr>
              <a:t>de réussite au test QCM FEE Bat au 1</a:t>
            </a:r>
            <a:r>
              <a:rPr lang="fr-FR" baseline="30000" dirty="0">
                <a:solidFill>
                  <a:schemeClr val="accent5">
                    <a:lumMod val="50000"/>
                  </a:schemeClr>
                </a:solidFill>
              </a:rPr>
              <a:t>er</a:t>
            </a:r>
            <a:r>
              <a:rPr lang="fr-FR" dirty="0">
                <a:solidFill>
                  <a:schemeClr val="accent5">
                    <a:lumMod val="50000"/>
                  </a:schemeClr>
                </a:solidFill>
              </a:rPr>
              <a:t> passage et </a:t>
            </a:r>
            <a:r>
              <a:rPr lang="fr-FR" b="1" dirty="0">
                <a:solidFill>
                  <a:srgbClr val="008000"/>
                </a:solidFill>
              </a:rPr>
              <a:t>100% </a:t>
            </a:r>
            <a:r>
              <a:rPr lang="fr-FR" dirty="0">
                <a:solidFill>
                  <a:schemeClr val="accent5">
                    <a:lumMod val="50000"/>
                  </a:schemeClr>
                </a:solidFill>
              </a:rPr>
              <a:t>au 2</a:t>
            </a:r>
            <a:r>
              <a:rPr lang="fr-FR" baseline="30000" dirty="0">
                <a:solidFill>
                  <a:schemeClr val="accent5">
                    <a:lumMod val="50000"/>
                  </a:schemeClr>
                </a:solidFill>
              </a:rPr>
              <a:t>nd</a:t>
            </a:r>
            <a:r>
              <a:rPr lang="fr-FR" dirty="0">
                <a:solidFill>
                  <a:schemeClr val="accent5">
                    <a:lumMod val="50000"/>
                  </a:schemeClr>
                </a:solidFill>
              </a:rPr>
              <a:t> passage</a:t>
            </a:r>
          </a:p>
          <a:p>
            <a:pPr algn="just"/>
            <a:r>
              <a:rPr lang="fr-FR" dirty="0">
                <a:solidFill>
                  <a:schemeClr val="accent5">
                    <a:lumMod val="50000"/>
                  </a:schemeClr>
                </a:solidFill>
              </a:rPr>
              <a:t> </a:t>
            </a:r>
          </a:p>
          <a:p>
            <a:pPr algn="just"/>
            <a:r>
              <a:rPr lang="fr-FR" dirty="0">
                <a:solidFill>
                  <a:schemeClr val="accent5">
                    <a:lumMod val="50000"/>
                  </a:schemeClr>
                </a:solidFill>
              </a:rPr>
              <a:t>L'offre de formation de l'IFRB est constamment mise à jour pour s'adapter aux besoins des entreprises du bâtiment. L'IFRB propose des formations dans des domaines aussi variés que la sécurité, les marchés publics, le management, la gestion d'entreprise, la performance énergétique, ….</a:t>
            </a:r>
          </a:p>
          <a:p>
            <a:pPr algn="just"/>
            <a:r>
              <a:rPr lang="fr-FR" b="1" i="1" dirty="0">
                <a:solidFill>
                  <a:schemeClr val="accent5">
                    <a:lumMod val="50000"/>
                  </a:schemeClr>
                </a:solidFill>
              </a:rPr>
              <a:t> </a:t>
            </a:r>
            <a:endParaRPr lang="fr-FR" dirty="0">
              <a:solidFill>
                <a:schemeClr val="accent5">
                  <a:lumMod val="50000"/>
                </a:schemeClr>
              </a:solidFill>
            </a:endParaRPr>
          </a:p>
          <a:p>
            <a:pPr algn="just"/>
            <a:r>
              <a:rPr lang="fr-FR" dirty="0">
                <a:solidFill>
                  <a:schemeClr val="accent5">
                    <a:lumMod val="50000"/>
                  </a:schemeClr>
                </a:solidFill>
              </a:rPr>
              <a:t>Pour garantir la </a:t>
            </a:r>
            <a:r>
              <a:rPr lang="fr-FR" b="1" dirty="0">
                <a:solidFill>
                  <a:srgbClr val="008000"/>
                </a:solidFill>
              </a:rPr>
              <a:t>qualité des services </a:t>
            </a:r>
            <a:r>
              <a:rPr lang="fr-FR" dirty="0">
                <a:solidFill>
                  <a:schemeClr val="accent5">
                    <a:lumMod val="50000"/>
                  </a:schemeClr>
                </a:solidFill>
              </a:rPr>
              <a:t>nous nous engageons auprès de nos clients :</a:t>
            </a:r>
          </a:p>
          <a:p>
            <a:pPr lvl="0" algn="just"/>
            <a:r>
              <a:rPr lang="fr-FR" dirty="0">
                <a:solidFill>
                  <a:schemeClr val="accent5">
                    <a:lumMod val="50000"/>
                  </a:schemeClr>
                </a:solidFill>
              </a:rPr>
              <a:t>* </a:t>
            </a:r>
            <a:r>
              <a:rPr lang="fr-FR" b="1" dirty="0">
                <a:solidFill>
                  <a:srgbClr val="008000"/>
                </a:solidFill>
              </a:rPr>
              <a:t>une écoute active </a:t>
            </a:r>
            <a:r>
              <a:rPr lang="fr-FR" dirty="0">
                <a:solidFill>
                  <a:schemeClr val="accent5">
                    <a:lumMod val="50000"/>
                  </a:schemeClr>
                </a:solidFill>
              </a:rPr>
              <a:t>et la connaissance du secteur du bâtiment nous permet de nous assurer de la cohérence entre les produits formation et vos réels besoins,</a:t>
            </a:r>
          </a:p>
          <a:p>
            <a:pPr lvl="0" algn="just"/>
            <a:r>
              <a:rPr lang="fr-FR" dirty="0">
                <a:solidFill>
                  <a:schemeClr val="accent5">
                    <a:lumMod val="50000"/>
                  </a:schemeClr>
                </a:solidFill>
              </a:rPr>
              <a:t>* nous nous assurons de la </a:t>
            </a:r>
            <a:r>
              <a:rPr lang="fr-FR" b="1" dirty="0">
                <a:solidFill>
                  <a:srgbClr val="008000"/>
                </a:solidFill>
              </a:rPr>
              <a:t>compétence et de la qualification de nos formateurs,</a:t>
            </a:r>
          </a:p>
          <a:p>
            <a:pPr lvl="0" algn="just"/>
            <a:r>
              <a:rPr lang="fr-FR" dirty="0">
                <a:solidFill>
                  <a:schemeClr val="accent5">
                    <a:lumMod val="50000"/>
                  </a:schemeClr>
                </a:solidFill>
              </a:rPr>
              <a:t>* nous évaluons nos formations en fonction d'un objectif défini : </a:t>
            </a:r>
            <a:r>
              <a:rPr lang="fr-FR" b="1" dirty="0">
                <a:solidFill>
                  <a:srgbClr val="008000"/>
                </a:solidFill>
              </a:rPr>
              <a:t>pouvoir utiliser les acquis de la formation dès votre retour au travail</a:t>
            </a:r>
            <a:r>
              <a:rPr lang="fr-FR" b="1" dirty="0">
                <a:solidFill>
                  <a:schemeClr val="accent5">
                    <a:lumMod val="50000"/>
                  </a:schemeClr>
                </a:solidFill>
              </a:rPr>
              <a:t>.</a:t>
            </a:r>
            <a:endParaRPr lang="fr-FR" dirty="0">
              <a:solidFill>
                <a:schemeClr val="accent5">
                  <a:lumMod val="50000"/>
                </a:schemeClr>
              </a:solidFill>
            </a:endParaRPr>
          </a:p>
        </p:txBody>
      </p:sp>
      <p:pic>
        <p:nvPicPr>
          <p:cNvPr id="6" name="Image 5">
            <a:extLst>
              <a:ext uri="{FF2B5EF4-FFF2-40B4-BE49-F238E27FC236}">
                <a16:creationId xmlns:a16="http://schemas.microsoft.com/office/drawing/2014/main" id="{647EA72E-6961-D48E-DF72-1213C0B770C4}"/>
              </a:ext>
            </a:extLst>
          </p:cNvPr>
          <p:cNvPicPr>
            <a:picLocks noChangeAspect="1"/>
          </p:cNvPicPr>
          <p:nvPr/>
        </p:nvPicPr>
        <p:blipFill>
          <a:blip r:embed="rId3"/>
          <a:stretch>
            <a:fillRect/>
          </a:stretch>
        </p:blipFill>
        <p:spPr>
          <a:xfrm>
            <a:off x="5759" y="-638715"/>
            <a:ext cx="1426462" cy="923330"/>
          </a:xfrm>
          <a:prstGeom prst="rect">
            <a:avLst/>
          </a:prstGeom>
        </p:spPr>
      </p:pic>
      <p:sp>
        <p:nvSpPr>
          <p:cNvPr id="7" name="ZoneTexte 6">
            <a:extLst>
              <a:ext uri="{FF2B5EF4-FFF2-40B4-BE49-F238E27FC236}">
                <a16:creationId xmlns:a16="http://schemas.microsoft.com/office/drawing/2014/main" id="{7D08F564-964C-7732-BDB8-141F5E501815}"/>
              </a:ext>
            </a:extLst>
          </p:cNvPr>
          <p:cNvSpPr txBox="1"/>
          <p:nvPr/>
        </p:nvSpPr>
        <p:spPr>
          <a:xfrm>
            <a:off x="74365" y="3352897"/>
            <a:ext cx="7086899" cy="646331"/>
          </a:xfrm>
          <a:prstGeom prst="rect">
            <a:avLst/>
          </a:prstGeom>
          <a:noFill/>
        </p:spPr>
        <p:txBody>
          <a:bodyPr wrap="square" rtlCol="0">
            <a:spAutoFit/>
          </a:bodyPr>
          <a:lstStyle/>
          <a:p>
            <a:r>
              <a:rPr lang="fr-FR" b="1" dirty="0">
                <a:solidFill>
                  <a:srgbClr val="008000"/>
                </a:solidFill>
                <a:latin typeface="Calibri" panose="020F0502020204030204" pitchFamily="34" charset="0"/>
                <a:ea typeface="Times New Roman" panose="02020603050405020304" pitchFamily="18" charset="0"/>
              </a:rPr>
              <a:t>Entrepreneurs et Artisans du Bâtiment, l’IFRB vous accompagne dans tous vos projets Formation</a:t>
            </a:r>
            <a:endParaRPr lang="fr-FR" dirty="0"/>
          </a:p>
        </p:txBody>
      </p:sp>
      <p:pic>
        <p:nvPicPr>
          <p:cNvPr id="2" name="Image 1">
            <a:extLst>
              <a:ext uri="{FF2B5EF4-FFF2-40B4-BE49-F238E27FC236}">
                <a16:creationId xmlns:a16="http://schemas.microsoft.com/office/drawing/2014/main" id="{463713C5-5F18-A970-7C91-1752F3A71923}"/>
              </a:ext>
            </a:extLst>
          </p:cNvPr>
          <p:cNvPicPr>
            <a:picLocks noChangeAspect="1"/>
          </p:cNvPicPr>
          <p:nvPr/>
        </p:nvPicPr>
        <p:blipFill>
          <a:blip r:embed="rId4"/>
          <a:stretch>
            <a:fillRect/>
          </a:stretch>
        </p:blipFill>
        <p:spPr>
          <a:xfrm>
            <a:off x="5619135" y="11449631"/>
            <a:ext cx="1164500" cy="742369"/>
          </a:xfrm>
          <a:prstGeom prst="rect">
            <a:avLst/>
          </a:prstGeom>
        </p:spPr>
      </p:pic>
      <p:pic>
        <p:nvPicPr>
          <p:cNvPr id="3" name="Image 2">
            <a:extLst>
              <a:ext uri="{FF2B5EF4-FFF2-40B4-BE49-F238E27FC236}">
                <a16:creationId xmlns:a16="http://schemas.microsoft.com/office/drawing/2014/main" id="{B1470C4B-4D05-D6D3-0380-148025F4A021}"/>
              </a:ext>
            </a:extLst>
          </p:cNvPr>
          <p:cNvPicPr>
            <a:picLocks noChangeAspect="1"/>
          </p:cNvPicPr>
          <p:nvPr/>
        </p:nvPicPr>
        <p:blipFill>
          <a:blip r:embed="rId5"/>
          <a:stretch>
            <a:fillRect/>
          </a:stretch>
        </p:blipFill>
        <p:spPr>
          <a:xfrm>
            <a:off x="4065185" y="11428392"/>
            <a:ext cx="1164500" cy="763607"/>
          </a:xfrm>
          <a:prstGeom prst="rect">
            <a:avLst/>
          </a:prstGeom>
        </p:spPr>
      </p:pic>
    </p:spTree>
    <p:extLst>
      <p:ext uri="{BB962C8B-B14F-4D97-AF65-F5344CB8AC3E}">
        <p14:creationId xmlns:p14="http://schemas.microsoft.com/office/powerpoint/2010/main" val="290579909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233</Words>
  <Application>Microsoft Office PowerPoint</Application>
  <PresentationFormat>Grand écran</PresentationFormat>
  <Paragraphs>15</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FFB 59/62 – Emmanuelle VANOVERBERGHE</dc:creator>
  <cp:lastModifiedBy>FFB 59/62 – Emmanuelle VANOVERBERGHE</cp:lastModifiedBy>
  <cp:revision>2</cp:revision>
  <dcterms:created xsi:type="dcterms:W3CDTF">2022-10-24T12:37:27Z</dcterms:created>
  <dcterms:modified xsi:type="dcterms:W3CDTF">2022-10-24T12:54:37Z</dcterms:modified>
</cp:coreProperties>
</file>